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65" r:id="rId3"/>
    <p:sldId id="283" r:id="rId4"/>
    <p:sldId id="282" r:id="rId5"/>
    <p:sldId id="284" r:id="rId6"/>
    <p:sldId id="285" r:id="rId7"/>
    <p:sldId id="286" r:id="rId8"/>
    <p:sldId id="287" r:id="rId9"/>
    <p:sldId id="274" r:id="rId10"/>
    <p:sldId id="288" r:id="rId11"/>
    <p:sldId id="298" r:id="rId12"/>
    <p:sldId id="299" r:id="rId13"/>
    <p:sldId id="291" r:id="rId14"/>
    <p:sldId id="289" r:id="rId15"/>
    <p:sldId id="290" r:id="rId16"/>
    <p:sldId id="259" r:id="rId17"/>
    <p:sldId id="278" r:id="rId18"/>
    <p:sldId id="281" r:id="rId19"/>
    <p:sldId id="279" r:id="rId20"/>
    <p:sldId id="302" r:id="rId21"/>
    <p:sldId id="294" r:id="rId22"/>
    <p:sldId id="296" r:id="rId23"/>
    <p:sldId id="295" r:id="rId24"/>
    <p:sldId id="293" r:id="rId25"/>
    <p:sldId id="266" r:id="rId26"/>
    <p:sldId id="267" r:id="rId27"/>
    <p:sldId id="268" r:id="rId28"/>
    <p:sldId id="269" r:id="rId29"/>
    <p:sldId id="297" r:id="rId30"/>
    <p:sldId id="300" r:id="rId31"/>
    <p:sldId id="301" r:id="rId32"/>
    <p:sldId id="292" r:id="rId33"/>
    <p:sldId id="263" r:id="rId34"/>
    <p:sldId id="264" r:id="rId35"/>
    <p:sldId id="271" r:id="rId36"/>
    <p:sldId id="261" r:id="rId37"/>
    <p:sldId id="303" r:id="rId38"/>
    <p:sldId id="262" r:id="rId39"/>
    <p:sldId id="270" r:id="rId40"/>
    <p:sldId id="273" r:id="rId41"/>
    <p:sldId id="272" r:id="rId4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3311" autoAdjust="0"/>
  </p:normalViewPr>
  <p:slideViewPr>
    <p:cSldViewPr snapToGrid="0">
      <p:cViewPr varScale="1">
        <p:scale>
          <a:sx n="151" d="100"/>
          <a:sy n="151" d="100"/>
        </p:scale>
        <p:origin x="2946"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AD4484-48A5-4CB1-92F6-C4C57B0918C2}" type="datetimeFigureOut">
              <a:rPr lang="de-DE" smtClean="0"/>
              <a:t>01.09.2021</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27AE31-5478-4C92-8F82-AB2106877A15}" type="slidenum">
              <a:rPr lang="de-DE" smtClean="0"/>
              <a:t>‹#›</a:t>
            </a:fld>
            <a:endParaRPr lang="de-DE"/>
          </a:p>
        </p:txBody>
      </p:sp>
    </p:spTree>
    <p:extLst>
      <p:ext uri="{BB962C8B-B14F-4D97-AF65-F5344CB8AC3E}">
        <p14:creationId xmlns:p14="http://schemas.microsoft.com/office/powerpoint/2010/main" val="22878058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gym.openai.com/"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also be used for other NP complete problems as heuristic (</a:t>
            </a:r>
            <a:r>
              <a:rPr lang="en-US" dirty="0" err="1"/>
              <a:t>e.g</a:t>
            </a:r>
            <a:r>
              <a:rPr lang="en-US" dirty="0"/>
              <a:t> </a:t>
            </a:r>
            <a:r>
              <a:rPr lang="en-US"/>
              <a:t>traveling salesman) </a:t>
            </a:r>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3</a:t>
            </a:fld>
            <a:endParaRPr lang="de-DE"/>
          </a:p>
        </p:txBody>
      </p:sp>
    </p:spTree>
    <p:extLst>
      <p:ext uri="{BB962C8B-B14F-4D97-AF65-F5344CB8AC3E}">
        <p14:creationId xmlns:p14="http://schemas.microsoft.com/office/powerpoint/2010/main" val="1847291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https://www.youtube.com/watch?v=MPXGiowUr0o&amp;ab_channel=SkowstertheGeek</a:t>
            </a:r>
          </a:p>
          <a:p>
            <a:endParaRPr lang="de-DE" dirty="0"/>
          </a:p>
          <a:p>
            <a:r>
              <a:rPr lang="de-DE" dirty="0"/>
              <a:t>https://www.youtube.com/watch?v=62nq4Zsn8vc&amp;ab_channel=JoshVarty</a:t>
            </a:r>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32</a:t>
            </a:fld>
            <a:endParaRPr lang="de-DE"/>
          </a:p>
        </p:txBody>
      </p:sp>
    </p:spTree>
    <p:extLst>
      <p:ext uri="{BB962C8B-B14F-4D97-AF65-F5344CB8AC3E}">
        <p14:creationId xmlns:p14="http://schemas.microsoft.com/office/powerpoint/2010/main" val="1919563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-&gt; Resource Intensive &amp; Slow -&gt; GPU Configuration may take ages!</a:t>
            </a:r>
          </a:p>
          <a:p>
            <a:r>
              <a:rPr lang="en-US" dirty="0"/>
              <a:t>Directly on Windows Desktop Client -&gt; big issues with Gym Framework</a:t>
            </a:r>
          </a:p>
          <a:p>
            <a:r>
              <a:rPr lang="en-US" dirty="0"/>
              <a:t>Azure ML -&gt; Black Box (uses Docker in the background) 3 Month tutorial fails without error message -&gt; some trial &amp; error to identify again that the docker environment causes problems. </a:t>
            </a:r>
          </a:p>
          <a:p>
            <a:endParaRPr lang="en-US" dirty="0"/>
          </a:p>
          <a:p>
            <a:r>
              <a:rPr lang="en-US" dirty="0"/>
              <a:t>Azure </a:t>
            </a:r>
            <a:r>
              <a:rPr lang="en-US" dirty="0" err="1"/>
              <a:t>Datascience</a:t>
            </a:r>
            <a:r>
              <a:rPr lang="en-US" dirty="0"/>
              <a:t> VM -&gt; simples Option for Learning Purpose (Downside -&gt; fast aging image (many libraries update frequently) – often easier to create a new </a:t>
            </a:r>
            <a:r>
              <a:rPr lang="en-US" dirty="0" err="1"/>
              <a:t>vm</a:t>
            </a:r>
            <a:r>
              <a:rPr lang="en-US" dirty="0"/>
              <a:t> after a while than patching the existing one. </a:t>
            </a:r>
          </a:p>
          <a:p>
            <a:endParaRPr lang="de-DE" dirty="0"/>
          </a:p>
          <a:p>
            <a:endParaRPr lang="de-DE" dirty="0"/>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33</a:t>
            </a:fld>
            <a:endParaRPr lang="de-DE"/>
          </a:p>
        </p:txBody>
      </p:sp>
    </p:spTree>
    <p:extLst>
      <p:ext uri="{BB962C8B-B14F-4D97-AF65-F5344CB8AC3E}">
        <p14:creationId xmlns:p14="http://schemas.microsoft.com/office/powerpoint/2010/main" val="2236159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hlinkClick r:id="rId3"/>
              </a:rPr>
              <a:t>https://gym.openai.com/</a:t>
            </a:r>
            <a:endParaRPr lang="de-DE" dirty="0"/>
          </a:p>
          <a:p>
            <a:endParaRPr lang="de-DE" dirty="0"/>
          </a:p>
          <a:p>
            <a:r>
              <a:rPr lang="de-DE" dirty="0"/>
              <a:t>Install with </a:t>
            </a:r>
          </a:p>
          <a:p>
            <a:r>
              <a:rPr kumimoji="0" lang="de-DE" altLang="de-DE" sz="1200" b="1" i="0" u="none" strike="noStrike" cap="none" normalizeH="0" baseline="0" dirty="0">
                <a:ln>
                  <a:noFill/>
                </a:ln>
                <a:solidFill>
                  <a:schemeClr val="tx1">
                    <a:lumMod val="95000"/>
                    <a:lumOff val="5000"/>
                  </a:schemeClr>
                </a:solidFill>
                <a:effectLst/>
                <a:latin typeface="SFMono-Regular"/>
              </a:rPr>
              <a:t>pip </a:t>
            </a:r>
            <a:r>
              <a:rPr lang="de-DE" altLang="de-DE" b="1" dirty="0">
                <a:solidFill>
                  <a:schemeClr val="tx1">
                    <a:lumMod val="95000"/>
                    <a:lumOff val="5000"/>
                  </a:schemeClr>
                </a:solidFill>
                <a:latin typeface="SFMono-Regular"/>
              </a:rPr>
              <a:t>install gym </a:t>
            </a:r>
          </a:p>
          <a:p>
            <a:r>
              <a:rPr lang="de-DE" b="1" dirty="0">
                <a:solidFill>
                  <a:schemeClr val="tx1">
                    <a:lumMod val="95000"/>
                    <a:lumOff val="5000"/>
                  </a:schemeClr>
                </a:solidFill>
                <a:latin typeface="SFMono-Regular"/>
              </a:rPr>
              <a:t>pip install keras</a:t>
            </a:r>
            <a:endParaRPr lang="de-DE" altLang="de-DE" b="1" dirty="0">
              <a:solidFill>
                <a:schemeClr val="tx1">
                  <a:lumMod val="95000"/>
                  <a:lumOff val="5000"/>
                </a:schemeClr>
              </a:solidFill>
              <a:latin typeface="SFMono-Regular"/>
            </a:endParaRPr>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34</a:t>
            </a:fld>
            <a:endParaRPr lang="de-DE"/>
          </a:p>
        </p:txBody>
      </p:sp>
    </p:spTree>
    <p:extLst>
      <p:ext uri="{BB962C8B-B14F-4D97-AF65-F5344CB8AC3E}">
        <p14:creationId xmlns:p14="http://schemas.microsoft.com/office/powerpoint/2010/main" val="4135908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Trees are just trees, and nodes are game states.</a:t>
            </a:r>
          </a:p>
          <a:p>
            <a:r>
              <a:rPr lang="en-US" dirty="0"/>
              <a:t>Finding future positions that are favorable or </a:t>
            </a:r>
            <a:r>
              <a:rPr lang="en-US" dirty="0" err="1"/>
              <a:t>unfavorible</a:t>
            </a:r>
            <a:r>
              <a:rPr lang="en-US" dirty="0"/>
              <a:t> (e.g. number of chess elements on the board)</a:t>
            </a:r>
          </a:p>
          <a:p>
            <a:endParaRPr lang="en-US" dirty="0"/>
          </a:p>
          <a:p>
            <a:r>
              <a:rPr lang="en-US" dirty="0"/>
              <a:t>If the tree branches really wide, then the tree cannot be rolled out anymore, </a:t>
            </a:r>
          </a:p>
          <a:p>
            <a:endParaRPr lang="en-US" dirty="0"/>
          </a:p>
          <a:p>
            <a:r>
              <a:rPr lang="en-US" dirty="0"/>
              <a:t>That is the case of game of GO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Game of GO 10^170 states vs Chess 10^123 Sates</a:t>
            </a:r>
            <a:endParaRPr lang="de-DE" dirty="0"/>
          </a:p>
          <a:p>
            <a:endParaRPr lang="en-US" dirty="0"/>
          </a:p>
          <a:p>
            <a:endParaRPr lang="en-US" dirty="0"/>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7</a:t>
            </a:fld>
            <a:endParaRPr lang="de-DE"/>
          </a:p>
        </p:txBody>
      </p:sp>
    </p:spTree>
    <p:extLst>
      <p:ext uri="{BB962C8B-B14F-4D97-AF65-F5344CB8AC3E}">
        <p14:creationId xmlns:p14="http://schemas.microsoft.com/office/powerpoint/2010/main" val="3587038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man muss nur eine funktion f (gameposition, currentplayer) schreiben die jeweils alle moves in einer gameposition auswertet und dann je nach currentplayer das minimum oder das maximum der bewerteten moves zurückgibt.</a:t>
            </a:r>
          </a:p>
        </p:txBody>
      </p:sp>
      <p:sp>
        <p:nvSpPr>
          <p:cNvPr id="4" name="Slide Number Placeholder 3"/>
          <p:cNvSpPr>
            <a:spLocks noGrp="1"/>
          </p:cNvSpPr>
          <p:nvPr>
            <p:ph type="sldNum" sz="quarter" idx="5"/>
          </p:nvPr>
        </p:nvSpPr>
        <p:spPr/>
        <p:txBody>
          <a:bodyPr/>
          <a:lstStyle/>
          <a:p>
            <a:fld id="{C827AE31-5478-4C92-8F82-AB2106877A15}" type="slidenum">
              <a:rPr lang="de-DE" smtClean="0"/>
              <a:t>9</a:t>
            </a:fld>
            <a:endParaRPr lang="de-DE"/>
          </a:p>
        </p:txBody>
      </p:sp>
    </p:spTree>
    <p:extLst>
      <p:ext uri="{BB962C8B-B14F-4D97-AF65-F5344CB8AC3E}">
        <p14:creationId xmlns:p14="http://schemas.microsoft.com/office/powerpoint/2010/main" val="10752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13</a:t>
            </a:fld>
            <a:endParaRPr lang="de-DE"/>
          </a:p>
        </p:txBody>
      </p:sp>
    </p:spTree>
    <p:extLst>
      <p:ext uri="{BB962C8B-B14F-4D97-AF65-F5344CB8AC3E}">
        <p14:creationId xmlns:p14="http://schemas.microsoft.com/office/powerpoint/2010/main" val="349920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Exploration Only -&gt; Pure Random</a:t>
            </a:r>
          </a:p>
          <a:p>
            <a:r>
              <a:rPr lang="de-DE" dirty="0"/>
              <a:t>Exploitation Only -&gt; Test each machine once, and then use only the machine with hightest reward on that run. </a:t>
            </a:r>
          </a:p>
          <a:p>
            <a:r>
              <a:rPr lang="de-DE" dirty="0"/>
              <a:t>Epsilon Greedy (balance exploration vs exploitation, e.g Randomly Pick a machine in 10% of the cases, vs 90% picking the machine with highest mean reward so far.</a:t>
            </a:r>
          </a:p>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14</a:t>
            </a:fld>
            <a:endParaRPr lang="de-DE"/>
          </a:p>
        </p:txBody>
      </p:sp>
    </p:spTree>
    <p:extLst>
      <p:ext uri="{BB962C8B-B14F-4D97-AF65-F5344CB8AC3E}">
        <p14:creationId xmlns:p14="http://schemas.microsoft.com/office/powerpoint/2010/main" val="3401804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are uncertain about your estimate of the value of a move. </a:t>
            </a:r>
          </a:p>
          <a:p>
            <a:endParaRPr lang="en-US" dirty="0"/>
          </a:p>
          <a:p>
            <a:endParaRPr lang="en-US" dirty="0"/>
          </a:p>
          <a:p>
            <a:r>
              <a:rPr lang="en-US" dirty="0"/>
              <a:t>At each timepoint t&gt; you pick the restaurant r such that… </a:t>
            </a:r>
          </a:p>
          <a:p>
            <a:endParaRPr lang="en-US" dirty="0"/>
          </a:p>
          <a:p>
            <a:r>
              <a:rPr lang="en-US" dirty="0"/>
              <a:t>Benefit of the doubt, lets try a move again when not tried often. </a:t>
            </a:r>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15</a:t>
            </a:fld>
            <a:endParaRPr lang="de-DE"/>
          </a:p>
        </p:txBody>
      </p:sp>
    </p:spTree>
    <p:extLst>
      <p:ext uri="{BB962C8B-B14F-4D97-AF65-F5344CB8AC3E}">
        <p14:creationId xmlns:p14="http://schemas.microsoft.com/office/powerpoint/2010/main" val="482062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[08:44, 20.12.2019] Lukas Steindl: habs jetzt auf einem neuen rechner installiert und mal wieder a zeitl braucht bis es überhaupt lauft... zur Doku: man braucht unbedingt das JDK hier: und die JAVA_HOME variable muss auf das installationsverzeichnis dann zeigen exklusive \bin am ende[08:45, 20.12.2019] Lukas Steindl: bzgl. des problems dass er den agent nciht laden kann... ich hab die agent config ganz rauswerfen müssen um es überhaupt starten zu können... d.h im config file muss es zu beginn so aussehen:[08:45, 20.12.2019] Lukas Steindl: &lt;config&gt;   &lt;agents/&gt;   &lt;computation-time&gt;5&lt;/computation-time&gt;   &lt;stones-per-slot&gt;4&lt;/stones-per-slot&gt;   &lt;slots-per-player&gt;4&lt;/slots-per-player&gt;&lt;/config&gt;</a:t>
            </a:r>
          </a:p>
        </p:txBody>
      </p:sp>
      <p:sp>
        <p:nvSpPr>
          <p:cNvPr id="4" name="Slide Number Placeholder 3"/>
          <p:cNvSpPr>
            <a:spLocks noGrp="1"/>
          </p:cNvSpPr>
          <p:nvPr>
            <p:ph type="sldNum" sz="quarter" idx="5"/>
          </p:nvPr>
        </p:nvSpPr>
        <p:spPr/>
        <p:txBody>
          <a:bodyPr/>
          <a:lstStyle/>
          <a:p>
            <a:fld id="{C827AE31-5478-4C92-8F82-AB2106877A15}" type="slidenum">
              <a:rPr lang="de-DE" smtClean="0"/>
              <a:t>16</a:t>
            </a:fld>
            <a:endParaRPr lang="de-DE"/>
          </a:p>
        </p:txBody>
      </p:sp>
    </p:spTree>
    <p:extLst>
      <p:ext uri="{BB962C8B-B14F-4D97-AF65-F5344CB8AC3E}">
        <p14:creationId xmlns:p14="http://schemas.microsoft.com/office/powerpoint/2010/main" val="2192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a:t>
            </a:r>
            <a:r>
              <a:rPr lang="en-US" dirty="0" err="1"/>
              <a:t>classpath</a:t>
            </a:r>
            <a:r>
              <a:rPr lang="en-US" dirty="0"/>
              <a:t> is set so that windows finds java.exe </a:t>
            </a:r>
          </a:p>
          <a:p>
            <a:endParaRPr lang="en-US" dirty="0"/>
          </a:p>
        </p:txBody>
      </p:sp>
      <p:sp>
        <p:nvSpPr>
          <p:cNvPr id="4" name="Slide Number Placeholder 3"/>
          <p:cNvSpPr>
            <a:spLocks noGrp="1"/>
          </p:cNvSpPr>
          <p:nvPr>
            <p:ph type="sldNum" sz="quarter" idx="5"/>
          </p:nvPr>
        </p:nvSpPr>
        <p:spPr/>
        <p:txBody>
          <a:bodyPr/>
          <a:lstStyle/>
          <a:p>
            <a:fld id="{C827AE31-5478-4C92-8F82-AB2106877A15}" type="slidenum">
              <a:rPr lang="de-DE" smtClean="0"/>
              <a:t>17</a:t>
            </a:fld>
            <a:endParaRPr lang="de-DE"/>
          </a:p>
        </p:txBody>
      </p:sp>
    </p:spTree>
    <p:extLst>
      <p:ext uri="{BB962C8B-B14F-4D97-AF65-F5344CB8AC3E}">
        <p14:creationId xmlns:p14="http://schemas.microsoft.com/office/powerpoint/2010/main" val="4109877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C827AE31-5478-4C92-8F82-AB2106877A15}" type="slidenum">
              <a:rPr lang="de-DE" smtClean="0"/>
              <a:t>24</a:t>
            </a:fld>
            <a:endParaRPr lang="de-DE"/>
          </a:p>
        </p:txBody>
      </p:sp>
    </p:spTree>
    <p:extLst>
      <p:ext uri="{BB962C8B-B14F-4D97-AF65-F5344CB8AC3E}">
        <p14:creationId xmlns:p14="http://schemas.microsoft.com/office/powerpoint/2010/main" val="2782592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2C5A8-760B-44E7-A7CA-FC17FBE7BF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a:extLst>
              <a:ext uri="{FF2B5EF4-FFF2-40B4-BE49-F238E27FC236}">
                <a16:creationId xmlns:a16="http://schemas.microsoft.com/office/drawing/2014/main" id="{F4862808-A655-4639-A1CF-782F107A29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19C12803-ED44-4930-B399-5E88E86A2D3A}"/>
              </a:ext>
            </a:extLst>
          </p:cNvPr>
          <p:cNvSpPr>
            <a:spLocks noGrp="1"/>
          </p:cNvSpPr>
          <p:nvPr>
            <p:ph type="dt" sz="half" idx="10"/>
          </p:nvPr>
        </p:nvSpPr>
        <p:spPr/>
        <p:txBody>
          <a:bodyPr/>
          <a:lstStyle/>
          <a:p>
            <a:fld id="{4484ADAB-F778-4AB1-BAD0-B70781EEFC34}" type="datetimeFigureOut">
              <a:rPr lang="de-DE" smtClean="0"/>
              <a:t>01.09.2021</a:t>
            </a:fld>
            <a:endParaRPr lang="de-DE"/>
          </a:p>
        </p:txBody>
      </p:sp>
      <p:sp>
        <p:nvSpPr>
          <p:cNvPr id="5" name="Footer Placeholder 4">
            <a:extLst>
              <a:ext uri="{FF2B5EF4-FFF2-40B4-BE49-F238E27FC236}">
                <a16:creationId xmlns:a16="http://schemas.microsoft.com/office/drawing/2014/main" id="{A2158081-F499-49E1-AD37-040387D48D88}"/>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DBEF4339-E3AE-4C2E-ABB2-572DED03BB57}"/>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2934267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8D6F6-3702-4D46-8566-12A72DC5047C}"/>
              </a:ext>
            </a:extLst>
          </p:cNvPr>
          <p:cNvSpPr>
            <a:spLocks noGrp="1"/>
          </p:cNvSpPr>
          <p:nvPr>
            <p:ph type="title"/>
          </p:nvPr>
        </p:nvSpPr>
        <p:spPr/>
        <p:txBody>
          <a:bodyPr/>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4BEE4744-37C6-4EB6-A30E-4AAADAF29E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A6339DF2-9DD8-4507-B804-B330E5785036}"/>
              </a:ext>
            </a:extLst>
          </p:cNvPr>
          <p:cNvSpPr>
            <a:spLocks noGrp="1"/>
          </p:cNvSpPr>
          <p:nvPr>
            <p:ph type="dt" sz="half" idx="10"/>
          </p:nvPr>
        </p:nvSpPr>
        <p:spPr/>
        <p:txBody>
          <a:bodyPr/>
          <a:lstStyle/>
          <a:p>
            <a:fld id="{4484ADAB-F778-4AB1-BAD0-B70781EEFC34}" type="datetimeFigureOut">
              <a:rPr lang="de-DE" smtClean="0"/>
              <a:t>01.09.2021</a:t>
            </a:fld>
            <a:endParaRPr lang="de-DE"/>
          </a:p>
        </p:txBody>
      </p:sp>
      <p:sp>
        <p:nvSpPr>
          <p:cNvPr id="5" name="Footer Placeholder 4">
            <a:extLst>
              <a:ext uri="{FF2B5EF4-FFF2-40B4-BE49-F238E27FC236}">
                <a16:creationId xmlns:a16="http://schemas.microsoft.com/office/drawing/2014/main" id="{82DD7CD3-DE75-4A09-B77F-7D8EFF701F7F}"/>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9665B8F3-D6D8-49EB-A585-958CC47977C8}"/>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3173053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28053B-B028-4F6A-B6B9-06C9EF45DD3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436B43BE-D871-42C9-9D80-725DD99B89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1D02AC36-DCC6-477A-A1D8-63EE6A2BE0AD}"/>
              </a:ext>
            </a:extLst>
          </p:cNvPr>
          <p:cNvSpPr>
            <a:spLocks noGrp="1"/>
          </p:cNvSpPr>
          <p:nvPr>
            <p:ph type="dt" sz="half" idx="10"/>
          </p:nvPr>
        </p:nvSpPr>
        <p:spPr/>
        <p:txBody>
          <a:bodyPr/>
          <a:lstStyle/>
          <a:p>
            <a:fld id="{4484ADAB-F778-4AB1-BAD0-B70781EEFC34}" type="datetimeFigureOut">
              <a:rPr lang="de-DE" smtClean="0"/>
              <a:t>01.09.2021</a:t>
            </a:fld>
            <a:endParaRPr lang="de-DE"/>
          </a:p>
        </p:txBody>
      </p:sp>
      <p:sp>
        <p:nvSpPr>
          <p:cNvPr id="5" name="Footer Placeholder 4">
            <a:extLst>
              <a:ext uri="{FF2B5EF4-FFF2-40B4-BE49-F238E27FC236}">
                <a16:creationId xmlns:a16="http://schemas.microsoft.com/office/drawing/2014/main" id="{D8AB9FEF-C166-4B90-BA3E-DA6C31F93E89}"/>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487ECD89-5CE5-490D-AB80-BE0D4CC9B58C}"/>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2819013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5B179-439C-46D5-BB3B-D2E3F65314AA}"/>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6DA3B0A0-4FF8-4AF6-9DF5-668D0D6D13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CBF4FD02-1FC8-4696-A9FF-8CEDABE89B3F}"/>
              </a:ext>
            </a:extLst>
          </p:cNvPr>
          <p:cNvSpPr>
            <a:spLocks noGrp="1"/>
          </p:cNvSpPr>
          <p:nvPr>
            <p:ph type="dt" sz="half" idx="10"/>
          </p:nvPr>
        </p:nvSpPr>
        <p:spPr/>
        <p:txBody>
          <a:bodyPr/>
          <a:lstStyle/>
          <a:p>
            <a:fld id="{4484ADAB-F778-4AB1-BAD0-B70781EEFC34}" type="datetimeFigureOut">
              <a:rPr lang="de-DE" smtClean="0"/>
              <a:t>01.09.2021</a:t>
            </a:fld>
            <a:endParaRPr lang="de-DE"/>
          </a:p>
        </p:txBody>
      </p:sp>
      <p:sp>
        <p:nvSpPr>
          <p:cNvPr id="5" name="Footer Placeholder 4">
            <a:extLst>
              <a:ext uri="{FF2B5EF4-FFF2-40B4-BE49-F238E27FC236}">
                <a16:creationId xmlns:a16="http://schemas.microsoft.com/office/drawing/2014/main" id="{24F3A6F6-88E5-45C5-8F79-3550807ECCAC}"/>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DB1E785B-D317-42E8-AB61-5ACE5AE9D661}"/>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560107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947CB-7200-4E36-8F02-CDB5A8B524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a:extLst>
              <a:ext uri="{FF2B5EF4-FFF2-40B4-BE49-F238E27FC236}">
                <a16:creationId xmlns:a16="http://schemas.microsoft.com/office/drawing/2014/main" id="{E76767A7-6ED8-4739-995A-6049EB1C1B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540ECE-3352-4114-A9E5-AB73B515A55F}"/>
              </a:ext>
            </a:extLst>
          </p:cNvPr>
          <p:cNvSpPr>
            <a:spLocks noGrp="1"/>
          </p:cNvSpPr>
          <p:nvPr>
            <p:ph type="dt" sz="half" idx="10"/>
          </p:nvPr>
        </p:nvSpPr>
        <p:spPr/>
        <p:txBody>
          <a:bodyPr/>
          <a:lstStyle/>
          <a:p>
            <a:fld id="{4484ADAB-F778-4AB1-BAD0-B70781EEFC34}" type="datetimeFigureOut">
              <a:rPr lang="de-DE" smtClean="0"/>
              <a:t>01.09.2021</a:t>
            </a:fld>
            <a:endParaRPr lang="de-DE"/>
          </a:p>
        </p:txBody>
      </p:sp>
      <p:sp>
        <p:nvSpPr>
          <p:cNvPr id="5" name="Footer Placeholder 4">
            <a:extLst>
              <a:ext uri="{FF2B5EF4-FFF2-40B4-BE49-F238E27FC236}">
                <a16:creationId xmlns:a16="http://schemas.microsoft.com/office/drawing/2014/main" id="{9DC1A7EE-9F0F-45FA-AE12-A3E01933A366}"/>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900F9381-A591-4FB5-8C72-7AA57E0BFCA9}"/>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3497402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9132C-CB16-4BA5-AA20-725480F7487E}"/>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F5AF4E1E-451A-463A-86D6-8E1D9E727C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a:extLst>
              <a:ext uri="{FF2B5EF4-FFF2-40B4-BE49-F238E27FC236}">
                <a16:creationId xmlns:a16="http://schemas.microsoft.com/office/drawing/2014/main" id="{126D292D-C125-4957-81BE-63D98324F0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a:extLst>
              <a:ext uri="{FF2B5EF4-FFF2-40B4-BE49-F238E27FC236}">
                <a16:creationId xmlns:a16="http://schemas.microsoft.com/office/drawing/2014/main" id="{F127E189-46F9-437A-9C7A-D6638B91437E}"/>
              </a:ext>
            </a:extLst>
          </p:cNvPr>
          <p:cNvSpPr>
            <a:spLocks noGrp="1"/>
          </p:cNvSpPr>
          <p:nvPr>
            <p:ph type="dt" sz="half" idx="10"/>
          </p:nvPr>
        </p:nvSpPr>
        <p:spPr/>
        <p:txBody>
          <a:bodyPr/>
          <a:lstStyle/>
          <a:p>
            <a:fld id="{4484ADAB-F778-4AB1-BAD0-B70781EEFC34}" type="datetimeFigureOut">
              <a:rPr lang="de-DE" smtClean="0"/>
              <a:t>01.09.2021</a:t>
            </a:fld>
            <a:endParaRPr lang="de-DE"/>
          </a:p>
        </p:txBody>
      </p:sp>
      <p:sp>
        <p:nvSpPr>
          <p:cNvPr id="6" name="Footer Placeholder 5">
            <a:extLst>
              <a:ext uri="{FF2B5EF4-FFF2-40B4-BE49-F238E27FC236}">
                <a16:creationId xmlns:a16="http://schemas.microsoft.com/office/drawing/2014/main" id="{1CF4852E-62AD-42DD-A5D6-A53FB0024149}"/>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9BA7EECF-B93D-4255-AE9A-6301DEB367B6}"/>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4174745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89353-A70F-45FC-9D4A-64AACECC33BE}"/>
              </a:ext>
            </a:extLst>
          </p:cNvPr>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a:extLst>
              <a:ext uri="{FF2B5EF4-FFF2-40B4-BE49-F238E27FC236}">
                <a16:creationId xmlns:a16="http://schemas.microsoft.com/office/drawing/2014/main" id="{1927FA0F-FB2D-4845-ABC8-42E3F33671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B7A15E-10C7-41FE-B12E-1B5EED9615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a:extLst>
              <a:ext uri="{FF2B5EF4-FFF2-40B4-BE49-F238E27FC236}">
                <a16:creationId xmlns:a16="http://schemas.microsoft.com/office/drawing/2014/main" id="{AD2350EC-A6FB-4E56-A48E-6395955194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69037C-BDD6-4B5E-8765-67959D9E7B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a:extLst>
              <a:ext uri="{FF2B5EF4-FFF2-40B4-BE49-F238E27FC236}">
                <a16:creationId xmlns:a16="http://schemas.microsoft.com/office/drawing/2014/main" id="{797AA6B7-FEA0-44BE-9155-98140518DBF8}"/>
              </a:ext>
            </a:extLst>
          </p:cNvPr>
          <p:cNvSpPr>
            <a:spLocks noGrp="1"/>
          </p:cNvSpPr>
          <p:nvPr>
            <p:ph type="dt" sz="half" idx="10"/>
          </p:nvPr>
        </p:nvSpPr>
        <p:spPr/>
        <p:txBody>
          <a:bodyPr/>
          <a:lstStyle/>
          <a:p>
            <a:fld id="{4484ADAB-F778-4AB1-BAD0-B70781EEFC34}" type="datetimeFigureOut">
              <a:rPr lang="de-DE" smtClean="0"/>
              <a:t>01.09.2021</a:t>
            </a:fld>
            <a:endParaRPr lang="de-DE"/>
          </a:p>
        </p:txBody>
      </p:sp>
      <p:sp>
        <p:nvSpPr>
          <p:cNvPr id="8" name="Footer Placeholder 7">
            <a:extLst>
              <a:ext uri="{FF2B5EF4-FFF2-40B4-BE49-F238E27FC236}">
                <a16:creationId xmlns:a16="http://schemas.microsoft.com/office/drawing/2014/main" id="{4B5D2448-7DFE-4ABB-B3A0-6190415791BD}"/>
              </a:ext>
            </a:extLst>
          </p:cNvPr>
          <p:cNvSpPr>
            <a:spLocks noGrp="1"/>
          </p:cNvSpPr>
          <p:nvPr>
            <p:ph type="ftr" sz="quarter" idx="11"/>
          </p:nvPr>
        </p:nvSpPr>
        <p:spPr/>
        <p:txBody>
          <a:bodyPr/>
          <a:lstStyle/>
          <a:p>
            <a:endParaRPr lang="de-DE"/>
          </a:p>
        </p:txBody>
      </p:sp>
      <p:sp>
        <p:nvSpPr>
          <p:cNvPr id="9" name="Slide Number Placeholder 8">
            <a:extLst>
              <a:ext uri="{FF2B5EF4-FFF2-40B4-BE49-F238E27FC236}">
                <a16:creationId xmlns:a16="http://schemas.microsoft.com/office/drawing/2014/main" id="{1BF3B90F-C779-4690-A188-BE4D77B598CF}"/>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2778621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824E3-FF6B-47D1-A3D1-93E79D015840}"/>
              </a:ext>
            </a:extLst>
          </p:cNvPr>
          <p:cNvSpPr>
            <a:spLocks noGrp="1"/>
          </p:cNvSpPr>
          <p:nvPr>
            <p:ph type="title"/>
          </p:nvPr>
        </p:nvSpPr>
        <p:spPr/>
        <p:txBody>
          <a:bodyPr/>
          <a:lstStyle/>
          <a:p>
            <a:r>
              <a:rPr lang="en-US"/>
              <a:t>Click to edit Master title style</a:t>
            </a:r>
            <a:endParaRPr lang="de-DE"/>
          </a:p>
        </p:txBody>
      </p:sp>
      <p:sp>
        <p:nvSpPr>
          <p:cNvPr id="3" name="Date Placeholder 2">
            <a:extLst>
              <a:ext uri="{FF2B5EF4-FFF2-40B4-BE49-F238E27FC236}">
                <a16:creationId xmlns:a16="http://schemas.microsoft.com/office/drawing/2014/main" id="{10ACEBFA-6221-43E7-A7B8-A17092C8BB9F}"/>
              </a:ext>
            </a:extLst>
          </p:cNvPr>
          <p:cNvSpPr>
            <a:spLocks noGrp="1"/>
          </p:cNvSpPr>
          <p:nvPr>
            <p:ph type="dt" sz="half" idx="10"/>
          </p:nvPr>
        </p:nvSpPr>
        <p:spPr/>
        <p:txBody>
          <a:bodyPr/>
          <a:lstStyle/>
          <a:p>
            <a:fld id="{4484ADAB-F778-4AB1-BAD0-B70781EEFC34}" type="datetimeFigureOut">
              <a:rPr lang="de-DE" smtClean="0"/>
              <a:t>01.09.2021</a:t>
            </a:fld>
            <a:endParaRPr lang="de-DE"/>
          </a:p>
        </p:txBody>
      </p:sp>
      <p:sp>
        <p:nvSpPr>
          <p:cNvPr id="4" name="Footer Placeholder 3">
            <a:extLst>
              <a:ext uri="{FF2B5EF4-FFF2-40B4-BE49-F238E27FC236}">
                <a16:creationId xmlns:a16="http://schemas.microsoft.com/office/drawing/2014/main" id="{F93316E5-2FDB-4445-9904-35B77DEDC109}"/>
              </a:ext>
            </a:extLst>
          </p:cNvPr>
          <p:cNvSpPr>
            <a:spLocks noGrp="1"/>
          </p:cNvSpPr>
          <p:nvPr>
            <p:ph type="ftr" sz="quarter" idx="11"/>
          </p:nvPr>
        </p:nvSpPr>
        <p:spPr/>
        <p:txBody>
          <a:bodyPr/>
          <a:lstStyle/>
          <a:p>
            <a:endParaRPr lang="de-DE"/>
          </a:p>
        </p:txBody>
      </p:sp>
      <p:sp>
        <p:nvSpPr>
          <p:cNvPr id="5" name="Slide Number Placeholder 4">
            <a:extLst>
              <a:ext uri="{FF2B5EF4-FFF2-40B4-BE49-F238E27FC236}">
                <a16:creationId xmlns:a16="http://schemas.microsoft.com/office/drawing/2014/main" id="{6045F1B3-A974-4DB4-A425-103E23490095}"/>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2449651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44A9AB-7517-4605-8F6A-9F4851B05CE8}"/>
              </a:ext>
            </a:extLst>
          </p:cNvPr>
          <p:cNvSpPr>
            <a:spLocks noGrp="1"/>
          </p:cNvSpPr>
          <p:nvPr>
            <p:ph type="dt" sz="half" idx="10"/>
          </p:nvPr>
        </p:nvSpPr>
        <p:spPr/>
        <p:txBody>
          <a:bodyPr/>
          <a:lstStyle/>
          <a:p>
            <a:fld id="{4484ADAB-F778-4AB1-BAD0-B70781EEFC34}" type="datetimeFigureOut">
              <a:rPr lang="de-DE" smtClean="0"/>
              <a:t>01.09.2021</a:t>
            </a:fld>
            <a:endParaRPr lang="de-DE"/>
          </a:p>
        </p:txBody>
      </p:sp>
      <p:sp>
        <p:nvSpPr>
          <p:cNvPr id="3" name="Footer Placeholder 2">
            <a:extLst>
              <a:ext uri="{FF2B5EF4-FFF2-40B4-BE49-F238E27FC236}">
                <a16:creationId xmlns:a16="http://schemas.microsoft.com/office/drawing/2014/main" id="{6085580A-DCA9-4CA8-948F-8FF43460E6E4}"/>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9E351E5C-E4E8-498B-BE47-B8B98BA17B3C}"/>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3258730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2CD17-B382-4AAE-B0DA-6FC8488245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a:extLst>
              <a:ext uri="{FF2B5EF4-FFF2-40B4-BE49-F238E27FC236}">
                <a16:creationId xmlns:a16="http://schemas.microsoft.com/office/drawing/2014/main" id="{4C507936-4E2C-4CB4-A579-FE3DCCF5EA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a:extLst>
              <a:ext uri="{FF2B5EF4-FFF2-40B4-BE49-F238E27FC236}">
                <a16:creationId xmlns:a16="http://schemas.microsoft.com/office/drawing/2014/main" id="{EC40C127-4AF6-4406-8EA2-AD0EEA72B4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4126C6-6911-4BBD-8450-5E2E5A328C71}"/>
              </a:ext>
            </a:extLst>
          </p:cNvPr>
          <p:cNvSpPr>
            <a:spLocks noGrp="1"/>
          </p:cNvSpPr>
          <p:nvPr>
            <p:ph type="dt" sz="half" idx="10"/>
          </p:nvPr>
        </p:nvSpPr>
        <p:spPr/>
        <p:txBody>
          <a:bodyPr/>
          <a:lstStyle/>
          <a:p>
            <a:fld id="{4484ADAB-F778-4AB1-BAD0-B70781EEFC34}" type="datetimeFigureOut">
              <a:rPr lang="de-DE" smtClean="0"/>
              <a:t>01.09.2021</a:t>
            </a:fld>
            <a:endParaRPr lang="de-DE"/>
          </a:p>
        </p:txBody>
      </p:sp>
      <p:sp>
        <p:nvSpPr>
          <p:cNvPr id="6" name="Footer Placeholder 5">
            <a:extLst>
              <a:ext uri="{FF2B5EF4-FFF2-40B4-BE49-F238E27FC236}">
                <a16:creationId xmlns:a16="http://schemas.microsoft.com/office/drawing/2014/main" id="{0D00D1CE-3F12-4CAC-BC1D-0CCD62588EEA}"/>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35B14064-A4D7-4FF9-A653-5A16BABE6129}"/>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30887653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09E9E-C18D-4173-939A-8D35B62A4F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a:extLst>
              <a:ext uri="{FF2B5EF4-FFF2-40B4-BE49-F238E27FC236}">
                <a16:creationId xmlns:a16="http://schemas.microsoft.com/office/drawing/2014/main" id="{34BEAF7B-971C-4F3D-B723-3981952FE0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a:extLst>
              <a:ext uri="{FF2B5EF4-FFF2-40B4-BE49-F238E27FC236}">
                <a16:creationId xmlns:a16="http://schemas.microsoft.com/office/drawing/2014/main" id="{E18945B9-7088-4DDB-B337-A7C38CB604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06FCA1-9D25-4591-8255-415A8F95C2EA}"/>
              </a:ext>
            </a:extLst>
          </p:cNvPr>
          <p:cNvSpPr>
            <a:spLocks noGrp="1"/>
          </p:cNvSpPr>
          <p:nvPr>
            <p:ph type="dt" sz="half" idx="10"/>
          </p:nvPr>
        </p:nvSpPr>
        <p:spPr/>
        <p:txBody>
          <a:bodyPr/>
          <a:lstStyle/>
          <a:p>
            <a:fld id="{4484ADAB-F778-4AB1-BAD0-B70781EEFC34}" type="datetimeFigureOut">
              <a:rPr lang="de-DE" smtClean="0"/>
              <a:t>01.09.2021</a:t>
            </a:fld>
            <a:endParaRPr lang="de-DE"/>
          </a:p>
        </p:txBody>
      </p:sp>
      <p:sp>
        <p:nvSpPr>
          <p:cNvPr id="6" name="Footer Placeholder 5">
            <a:extLst>
              <a:ext uri="{FF2B5EF4-FFF2-40B4-BE49-F238E27FC236}">
                <a16:creationId xmlns:a16="http://schemas.microsoft.com/office/drawing/2014/main" id="{9CB1BD52-8320-4BCD-A574-DCF7B44B872B}"/>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A0C62C8D-9D27-4377-B573-A01FB786FF19}"/>
              </a:ext>
            </a:extLst>
          </p:cNvPr>
          <p:cNvSpPr>
            <a:spLocks noGrp="1"/>
          </p:cNvSpPr>
          <p:nvPr>
            <p:ph type="sldNum" sz="quarter" idx="12"/>
          </p:nvPr>
        </p:nvSpPr>
        <p:spPr/>
        <p:txBody>
          <a:bodyPr/>
          <a:lstStyle/>
          <a:p>
            <a:fld id="{6EB45A45-8C24-470E-97B3-D642595FDA7F}" type="slidenum">
              <a:rPr lang="de-DE" smtClean="0"/>
              <a:t>‹#›</a:t>
            </a:fld>
            <a:endParaRPr lang="de-DE"/>
          </a:p>
        </p:txBody>
      </p:sp>
    </p:spTree>
    <p:extLst>
      <p:ext uri="{BB962C8B-B14F-4D97-AF65-F5344CB8AC3E}">
        <p14:creationId xmlns:p14="http://schemas.microsoft.com/office/powerpoint/2010/main" val="524855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D28DD-2A2B-4061-9566-64CDAF06CB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a:extLst>
              <a:ext uri="{FF2B5EF4-FFF2-40B4-BE49-F238E27FC236}">
                <a16:creationId xmlns:a16="http://schemas.microsoft.com/office/drawing/2014/main" id="{2B676764-DF14-49D2-A332-946974632D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D720D5C5-BC88-4931-A050-034C7ECF4D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84ADAB-F778-4AB1-BAD0-B70781EEFC34}" type="datetimeFigureOut">
              <a:rPr lang="de-DE" smtClean="0"/>
              <a:t>01.09.2021</a:t>
            </a:fld>
            <a:endParaRPr lang="de-DE"/>
          </a:p>
        </p:txBody>
      </p:sp>
      <p:sp>
        <p:nvSpPr>
          <p:cNvPr id="5" name="Footer Placeholder 4">
            <a:extLst>
              <a:ext uri="{FF2B5EF4-FFF2-40B4-BE49-F238E27FC236}">
                <a16:creationId xmlns:a16="http://schemas.microsoft.com/office/drawing/2014/main" id="{75A22C27-6304-40DC-916D-3174AD8F67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a:extLst>
              <a:ext uri="{FF2B5EF4-FFF2-40B4-BE49-F238E27FC236}">
                <a16:creationId xmlns:a16="http://schemas.microsoft.com/office/drawing/2014/main" id="{C51BEC06-BBFC-404B-8C45-9B2829C2BF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B45A45-8C24-470E-97B3-D642595FDA7F}" type="slidenum">
              <a:rPr lang="de-DE" smtClean="0"/>
              <a:t>‹#›</a:t>
            </a:fld>
            <a:endParaRPr lang="de-DE"/>
          </a:p>
        </p:txBody>
      </p:sp>
    </p:spTree>
    <p:extLst>
      <p:ext uri="{BB962C8B-B14F-4D97-AF65-F5344CB8AC3E}">
        <p14:creationId xmlns:p14="http://schemas.microsoft.com/office/powerpoint/2010/main" val="41424099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hyperlink" Target="https://www.youtube.com/watch?v=l-hh51ncgDI&amp;t=250s&amp;ab_channel=SebastianLague"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Fbs4lnGLS8M&amp;ab_channel=FullstackAcademy"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e3L4VocZnnQ&amp;ab_channel=ritvikmath"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2" Type="http://schemas.openxmlformats.org/officeDocument/2006/relationships/hyperlink" Target="https://www.youtube.com/watch?v=Wujy7OzvdJk"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www.youtube.com/watch?v=Wujy7OzvdJk"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docs.ray.io/en/master/rllib-env.html#rllib-environments"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Azure/MachineLearningNotebooks/tree/master/how-to-use-azureml/reinforcement-learning" TargetMode="External"/><Relationship Id="rId2" Type="http://schemas.openxmlformats.org/officeDocument/2006/relationships/hyperlink" Target="https://techcommunity.microsoft.com/t5/azure-ai/introducing-reinforcement-learning-on-azure-machine-learning/ba-p/1403028" TargetMode="External"/><Relationship Id="rId1" Type="http://schemas.openxmlformats.org/officeDocument/2006/relationships/slideLayout" Target="../slideLayouts/slideLayout2.xml"/><Relationship Id="rId6" Type="http://schemas.openxmlformats.org/officeDocument/2006/relationships/hyperlink" Target="https://cs.stanford.edu/people/karpathy/reinforcejs/gridworld_dp.html" TargetMode="External"/><Relationship Id="rId5" Type="http://schemas.openxmlformats.org/officeDocument/2006/relationships/hyperlink" Target="http://karpathy.github.io/2016/05/31/rl/" TargetMode="External"/><Relationship Id="rId4" Type="http://schemas.openxmlformats.org/officeDocument/2006/relationships/hyperlink" Target="https://www.youtube.com/redirect?event=video_description&amp;redir_token=QUFFLUhqa1VvQW91MGlPeUliQlRucTR1MzcyLUR3OXBFZ3xBQ3Jtc0tubzVNOHZtajBLSWpzSTNGc254VzZoN1h0VDlpMVZoN1NnaHd3RE8tLVdUdzlWM1RveE9QOVhfWGFBZXpCSzZfdldFQmVGOU9pdzZuVDRHZmtSeDlhcHpOYUZPM0hoYzZjVGpLZWlLMGd5YnZES0l4UQ&amp;q=https%3A%2F%2Fgithub.com%2Fray-project%2Fray" TargetMode="External"/></Relationships>
</file>

<file path=ppt/slides/_rels/slide39.xml.rels><?xml version="1.0" encoding="UTF-8" standalone="yes"?>
<Relationships xmlns="http://schemas.openxmlformats.org/package/2006/relationships"><Relationship Id="rId2" Type="http://schemas.openxmlformats.org/officeDocument/2006/relationships/hyperlink" Target="https://docs.microsoft.com/en-us/cli/azure/install-azure-cli-windows?tabs=azure-cli"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ithub.com/metzzo"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www.youtube.com/watch?v=l-hh51ncgDI&amp;t=250s&amp;ab_channel=SebastianLague" TargetMode="Externa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61666-8131-49A9-A49B-2669F582111B}"/>
              </a:ext>
            </a:extLst>
          </p:cNvPr>
          <p:cNvSpPr>
            <a:spLocks noGrp="1"/>
          </p:cNvSpPr>
          <p:nvPr>
            <p:ph type="ctrTitle"/>
          </p:nvPr>
        </p:nvSpPr>
        <p:spPr>
          <a:xfrm>
            <a:off x="1524000" y="2034949"/>
            <a:ext cx="9144000" cy="990114"/>
          </a:xfrm>
        </p:spPr>
        <p:txBody>
          <a:bodyPr>
            <a:normAutofit/>
          </a:bodyPr>
          <a:lstStyle/>
          <a:p>
            <a:r>
              <a:rPr lang="en-US" dirty="0"/>
              <a:t>Game AI Programming</a:t>
            </a:r>
            <a:endParaRPr lang="de-DE" dirty="0"/>
          </a:p>
        </p:txBody>
      </p:sp>
      <p:sp>
        <p:nvSpPr>
          <p:cNvPr id="3" name="Subtitle 2">
            <a:extLst>
              <a:ext uri="{FF2B5EF4-FFF2-40B4-BE49-F238E27FC236}">
                <a16:creationId xmlns:a16="http://schemas.microsoft.com/office/drawing/2014/main" id="{67B90CA8-3301-429E-840A-C92279F4904E}"/>
              </a:ext>
            </a:extLst>
          </p:cNvPr>
          <p:cNvSpPr>
            <a:spLocks noGrp="1"/>
          </p:cNvSpPr>
          <p:nvPr>
            <p:ph type="subTitle" idx="1"/>
          </p:nvPr>
        </p:nvSpPr>
        <p:spPr>
          <a:xfrm>
            <a:off x="383075" y="5953347"/>
            <a:ext cx="9530281" cy="714082"/>
          </a:xfrm>
        </p:spPr>
        <p:txBody>
          <a:bodyPr>
            <a:normAutofit fontScale="70000" lnSpcReduction="20000"/>
          </a:bodyPr>
          <a:lstStyle/>
          <a:p>
            <a:r>
              <a:rPr lang="en-US" dirty="0"/>
              <a:t>Part one - Based on Prof. Horst </a:t>
            </a:r>
            <a:r>
              <a:rPr lang="en-US" dirty="0" err="1"/>
              <a:t>Eidenberger`s</a:t>
            </a:r>
            <a:r>
              <a:rPr lang="en-US" dirty="0"/>
              <a:t> </a:t>
            </a:r>
            <a:r>
              <a:rPr lang="en-US" dirty="0" err="1"/>
              <a:t>Leture</a:t>
            </a:r>
            <a:r>
              <a:rPr lang="en-US" dirty="0"/>
              <a:t> on Strategy Game Programming @TU Vienna</a:t>
            </a:r>
          </a:p>
          <a:p>
            <a:pPr algn="l"/>
            <a:r>
              <a:rPr lang="en-US" dirty="0"/>
              <a:t>Part two based on David Silvers slides and Lectures, at al. </a:t>
            </a:r>
          </a:p>
        </p:txBody>
      </p:sp>
      <p:pic>
        <p:nvPicPr>
          <p:cNvPr id="5" name="Picture 2" descr="Graphical user interface&#10;&#10;Description automatically generated">
            <a:extLst>
              <a:ext uri="{FF2B5EF4-FFF2-40B4-BE49-F238E27FC236}">
                <a16:creationId xmlns:a16="http://schemas.microsoft.com/office/drawing/2014/main" id="{193EDF1D-0584-45B7-946B-B93C97FE41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9355" y="2923617"/>
            <a:ext cx="3126652" cy="2407522"/>
          </a:xfrm>
          <a:prstGeom prst="rect">
            <a:avLst/>
          </a:prstGeom>
          <a:noFill/>
        </p:spPr>
      </p:pic>
      <p:pic>
        <p:nvPicPr>
          <p:cNvPr id="2050" name="Picture 2" descr="A video game of a video game&#10;&#10;Description automatically generated with low confidence">
            <a:extLst>
              <a:ext uri="{FF2B5EF4-FFF2-40B4-BE49-F238E27FC236}">
                <a16:creationId xmlns:a16="http://schemas.microsoft.com/office/drawing/2014/main" id="{C393B57F-69F9-44D3-9425-1E3727F2D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075" y="3029029"/>
            <a:ext cx="4094662" cy="2302110"/>
          </a:xfrm>
          <a:prstGeom prst="rect">
            <a:avLst/>
          </a:prstGeom>
          <a:noFill/>
        </p:spPr>
      </p:pic>
      <p:pic>
        <p:nvPicPr>
          <p:cNvPr id="3074" name="Picture 2" descr="A picture containing chessman, indoor, set, lamp&#10;&#10;Description automatically generated">
            <a:extLst>
              <a:ext uri="{FF2B5EF4-FFF2-40B4-BE49-F238E27FC236}">
                <a16:creationId xmlns:a16="http://schemas.microsoft.com/office/drawing/2014/main" id="{2D052FCA-DD01-42A6-BEB3-B91F19D89E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36" y="132154"/>
            <a:ext cx="3276459" cy="1796270"/>
          </a:xfrm>
          <a:prstGeom prst="rect">
            <a:avLst/>
          </a:prstGeom>
          <a:noFill/>
        </p:spPr>
      </p:pic>
      <p:pic>
        <p:nvPicPr>
          <p:cNvPr id="4098" name="Picture 2" descr="A picture containing chessman&#10;&#10;Description automatically generated">
            <a:extLst>
              <a:ext uri="{FF2B5EF4-FFF2-40B4-BE49-F238E27FC236}">
                <a16:creationId xmlns:a16="http://schemas.microsoft.com/office/drawing/2014/main" id="{3E7B4B7E-BBA3-4BD5-A3A0-09E14C9E5D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1363" y="2869341"/>
            <a:ext cx="2772902" cy="2772902"/>
          </a:xfrm>
          <a:prstGeom prst="rect">
            <a:avLst/>
          </a:prstGeom>
          <a:noFill/>
        </p:spPr>
      </p:pic>
      <p:pic>
        <p:nvPicPr>
          <p:cNvPr id="5122" name="Picture 2" descr="Graphical user interface&#10;&#10;Description automatically generated">
            <a:extLst>
              <a:ext uri="{FF2B5EF4-FFF2-40B4-BE49-F238E27FC236}">
                <a16:creationId xmlns:a16="http://schemas.microsoft.com/office/drawing/2014/main" id="{FE8FD2BC-1F0A-40DD-8498-421B8C173A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44207" y="329067"/>
            <a:ext cx="2971800" cy="1533525"/>
          </a:xfrm>
          <a:prstGeom prst="rect">
            <a:avLst/>
          </a:prstGeom>
          <a:noFill/>
        </p:spPr>
      </p:pic>
    </p:spTree>
    <p:extLst>
      <p:ext uri="{BB962C8B-B14F-4D97-AF65-F5344CB8AC3E}">
        <p14:creationId xmlns:p14="http://schemas.microsoft.com/office/powerpoint/2010/main" val="818195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CFC12-F6A1-494B-ADE5-C5C99D5AC2D7}"/>
              </a:ext>
            </a:extLst>
          </p:cNvPr>
          <p:cNvSpPr>
            <a:spLocks noGrp="1"/>
          </p:cNvSpPr>
          <p:nvPr>
            <p:ph type="title"/>
          </p:nvPr>
        </p:nvSpPr>
        <p:spPr/>
        <p:txBody>
          <a:bodyPr/>
          <a:lstStyle/>
          <a:p>
            <a:r>
              <a:rPr lang="en-US" dirty="0"/>
              <a:t>Alpha Beta Pruning</a:t>
            </a:r>
            <a:endParaRPr lang="de-DE" dirty="0"/>
          </a:p>
        </p:txBody>
      </p:sp>
      <p:sp>
        <p:nvSpPr>
          <p:cNvPr id="3" name="Content Placeholder 2">
            <a:extLst>
              <a:ext uri="{FF2B5EF4-FFF2-40B4-BE49-F238E27FC236}">
                <a16:creationId xmlns:a16="http://schemas.microsoft.com/office/drawing/2014/main" id="{F8D1AA74-B8AF-47C3-BD58-DDD0A653BFB6}"/>
              </a:ext>
            </a:extLst>
          </p:cNvPr>
          <p:cNvSpPr>
            <a:spLocks noGrp="1"/>
          </p:cNvSpPr>
          <p:nvPr>
            <p:ph idx="1"/>
          </p:nvPr>
        </p:nvSpPr>
        <p:spPr/>
        <p:txBody>
          <a:bodyPr/>
          <a:lstStyle/>
          <a:p>
            <a:r>
              <a:rPr lang="en-US" dirty="0"/>
              <a:t>Idea do not explore paths when the player in the current position would never go that way. </a:t>
            </a:r>
          </a:p>
          <a:p>
            <a:r>
              <a:rPr lang="en-US" dirty="0"/>
              <a:t> This can happen when doing the move would provide the opponent with a higher scoring move as already observed in the other branch.</a:t>
            </a:r>
          </a:p>
          <a:p>
            <a:endParaRPr lang="en-US" dirty="0"/>
          </a:p>
          <a:p>
            <a:r>
              <a:rPr lang="en-US" dirty="0">
                <a:hlinkClick r:id="rId2"/>
              </a:rPr>
              <a:t>https://www.youtube.com/watch?v=l-hh51ncgDI&amp;t=250s&amp;ab_channel=SebastianLague</a:t>
            </a:r>
            <a:endParaRPr lang="en-US" dirty="0"/>
          </a:p>
          <a:p>
            <a:r>
              <a:rPr lang="en-US" dirty="0"/>
              <a:t> </a:t>
            </a:r>
            <a:endParaRPr lang="de-DE" dirty="0"/>
          </a:p>
        </p:txBody>
      </p:sp>
    </p:spTree>
    <p:extLst>
      <p:ext uri="{BB962C8B-B14F-4D97-AF65-F5344CB8AC3E}">
        <p14:creationId xmlns:p14="http://schemas.microsoft.com/office/powerpoint/2010/main" val="3919212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A7CAA-0000-4143-ACE9-25D2D96146BA}"/>
              </a:ext>
            </a:extLst>
          </p:cNvPr>
          <p:cNvSpPr>
            <a:spLocks noGrp="1"/>
          </p:cNvSpPr>
          <p:nvPr>
            <p:ph type="title"/>
          </p:nvPr>
        </p:nvSpPr>
        <p:spPr/>
        <p:txBody>
          <a:bodyPr/>
          <a:lstStyle/>
          <a:p>
            <a:r>
              <a:rPr lang="en-US" dirty="0"/>
              <a:t>Alpha Beta Pruning</a:t>
            </a:r>
            <a:endParaRPr lang="de-DE" dirty="0"/>
          </a:p>
        </p:txBody>
      </p:sp>
      <p:sp>
        <p:nvSpPr>
          <p:cNvPr id="3" name="Content Placeholder 2">
            <a:extLst>
              <a:ext uri="{FF2B5EF4-FFF2-40B4-BE49-F238E27FC236}">
                <a16:creationId xmlns:a16="http://schemas.microsoft.com/office/drawing/2014/main" id="{78FA5C0F-279F-4B25-AE33-63940D4CD22B}"/>
              </a:ext>
            </a:extLst>
          </p:cNvPr>
          <p:cNvSpPr>
            <a:spLocks noGrp="1"/>
          </p:cNvSpPr>
          <p:nvPr>
            <p:ph idx="1"/>
          </p:nvPr>
        </p:nvSpPr>
        <p:spPr>
          <a:xfrm>
            <a:off x="838200" y="5759355"/>
            <a:ext cx="10515600" cy="417608"/>
          </a:xfrm>
        </p:spPr>
        <p:txBody>
          <a:bodyPr>
            <a:normAutofit fontScale="77500" lnSpcReduction="20000"/>
          </a:bodyPr>
          <a:lstStyle/>
          <a:p>
            <a:r>
              <a:rPr lang="en-US" dirty="0"/>
              <a:t>Long time the state of the art for chess, (using domain expert evaluation functions)</a:t>
            </a:r>
            <a:endParaRPr lang="de-DE" dirty="0"/>
          </a:p>
        </p:txBody>
      </p:sp>
      <p:pic>
        <p:nvPicPr>
          <p:cNvPr id="5" name="Picture 4">
            <a:extLst>
              <a:ext uri="{FF2B5EF4-FFF2-40B4-BE49-F238E27FC236}">
                <a16:creationId xmlns:a16="http://schemas.microsoft.com/office/drawing/2014/main" id="{25E8FE9F-1676-4E1E-B6E5-EDF526070CDA}"/>
              </a:ext>
            </a:extLst>
          </p:cNvPr>
          <p:cNvPicPr>
            <a:picLocks noChangeAspect="1"/>
          </p:cNvPicPr>
          <p:nvPr/>
        </p:nvPicPr>
        <p:blipFill>
          <a:blip r:embed="rId2"/>
          <a:stretch>
            <a:fillRect/>
          </a:stretch>
        </p:blipFill>
        <p:spPr>
          <a:xfrm>
            <a:off x="2995684" y="897577"/>
            <a:ext cx="7362743" cy="4603811"/>
          </a:xfrm>
          <a:prstGeom prst="rect">
            <a:avLst/>
          </a:prstGeom>
        </p:spPr>
      </p:pic>
      <p:sp>
        <p:nvSpPr>
          <p:cNvPr id="7" name="Speech Bubble: Rectangle 6">
            <a:extLst>
              <a:ext uri="{FF2B5EF4-FFF2-40B4-BE49-F238E27FC236}">
                <a16:creationId xmlns:a16="http://schemas.microsoft.com/office/drawing/2014/main" id="{FAC0F4D9-9EBE-4734-B180-FA9F7ECB6568}"/>
              </a:ext>
            </a:extLst>
          </p:cNvPr>
          <p:cNvSpPr/>
          <p:nvPr/>
        </p:nvSpPr>
        <p:spPr>
          <a:xfrm>
            <a:off x="3473356" y="1550561"/>
            <a:ext cx="2005082" cy="501792"/>
          </a:xfrm>
          <a:prstGeom prst="wedgeRectCallout">
            <a:avLst>
              <a:gd name="adj1" fmla="val 21983"/>
              <a:gd name="adj2" fmla="val 1098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Minimizing</a:t>
            </a:r>
            <a:endParaRPr lang="de-DE" dirty="0"/>
          </a:p>
        </p:txBody>
      </p:sp>
      <p:sp>
        <p:nvSpPr>
          <p:cNvPr id="9" name="Speech Bubble: Rectangle 8">
            <a:extLst>
              <a:ext uri="{FF2B5EF4-FFF2-40B4-BE49-F238E27FC236}">
                <a16:creationId xmlns:a16="http://schemas.microsoft.com/office/drawing/2014/main" id="{93A207E9-FBA4-4B88-AB65-8A8A6B8EDF8E}"/>
              </a:ext>
            </a:extLst>
          </p:cNvPr>
          <p:cNvSpPr/>
          <p:nvPr/>
        </p:nvSpPr>
        <p:spPr>
          <a:xfrm>
            <a:off x="7003922" y="740131"/>
            <a:ext cx="3490983" cy="2175680"/>
          </a:xfrm>
          <a:prstGeom prst="wedgeRectCallout">
            <a:avLst>
              <a:gd name="adj1" fmla="val -70924"/>
              <a:gd name="adj2" fmla="val 1471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 necessary to look into the right branch, since the black player would never choose it as It would give the white player the option for a higher reward</a:t>
            </a:r>
            <a:endParaRPr lang="de-DE" dirty="0"/>
          </a:p>
        </p:txBody>
      </p:sp>
    </p:spTree>
    <p:extLst>
      <p:ext uri="{BB962C8B-B14F-4D97-AF65-F5344CB8AC3E}">
        <p14:creationId xmlns:p14="http://schemas.microsoft.com/office/powerpoint/2010/main" val="834792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8F946-A355-45DC-AC00-DD96A3F1FF58}"/>
              </a:ext>
            </a:extLst>
          </p:cNvPr>
          <p:cNvSpPr>
            <a:spLocks noGrp="1"/>
          </p:cNvSpPr>
          <p:nvPr>
            <p:ph type="title"/>
          </p:nvPr>
        </p:nvSpPr>
        <p:spPr/>
        <p:txBody>
          <a:bodyPr/>
          <a:lstStyle/>
          <a:p>
            <a:r>
              <a:rPr lang="en-US" dirty="0"/>
              <a:t>Problems in Case of</a:t>
            </a:r>
            <a:endParaRPr lang="de-DE" dirty="0"/>
          </a:p>
        </p:txBody>
      </p:sp>
      <p:sp>
        <p:nvSpPr>
          <p:cNvPr id="3" name="Content Placeholder 2">
            <a:extLst>
              <a:ext uri="{FF2B5EF4-FFF2-40B4-BE49-F238E27FC236}">
                <a16:creationId xmlns:a16="http://schemas.microsoft.com/office/drawing/2014/main" id="{72FCA1C0-B2E4-4BB0-8334-8F9519DA34DA}"/>
              </a:ext>
            </a:extLst>
          </p:cNvPr>
          <p:cNvSpPr>
            <a:spLocks noGrp="1"/>
          </p:cNvSpPr>
          <p:nvPr>
            <p:ph idx="1"/>
          </p:nvPr>
        </p:nvSpPr>
        <p:spPr/>
        <p:txBody>
          <a:bodyPr/>
          <a:lstStyle/>
          <a:p>
            <a:r>
              <a:rPr lang="en-US" dirty="0"/>
              <a:t>High Branching Factor  (</a:t>
            </a:r>
            <a:r>
              <a:rPr lang="en-US" dirty="0" err="1"/>
              <a:t>e.g</a:t>
            </a:r>
            <a:r>
              <a:rPr lang="en-US" dirty="0"/>
              <a:t> Game of GO)</a:t>
            </a:r>
          </a:p>
          <a:p>
            <a:r>
              <a:rPr lang="en-US" dirty="0"/>
              <a:t>Missing Evaluation function </a:t>
            </a:r>
            <a:endParaRPr lang="de-DE" dirty="0"/>
          </a:p>
        </p:txBody>
      </p:sp>
    </p:spTree>
    <p:extLst>
      <p:ext uri="{BB962C8B-B14F-4D97-AF65-F5344CB8AC3E}">
        <p14:creationId xmlns:p14="http://schemas.microsoft.com/office/powerpoint/2010/main" val="1963869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E6934-F57C-4B95-8AC6-B25C058825A0}"/>
              </a:ext>
            </a:extLst>
          </p:cNvPr>
          <p:cNvSpPr>
            <a:spLocks noGrp="1"/>
          </p:cNvSpPr>
          <p:nvPr>
            <p:ph type="title"/>
          </p:nvPr>
        </p:nvSpPr>
        <p:spPr/>
        <p:txBody>
          <a:bodyPr/>
          <a:lstStyle/>
          <a:p>
            <a:r>
              <a:rPr lang="en-US" dirty="0"/>
              <a:t>Monte Carlo Tree Search</a:t>
            </a:r>
            <a:endParaRPr lang="de-DE" dirty="0"/>
          </a:p>
        </p:txBody>
      </p:sp>
      <p:sp>
        <p:nvSpPr>
          <p:cNvPr id="3" name="Content Placeholder 2">
            <a:extLst>
              <a:ext uri="{FF2B5EF4-FFF2-40B4-BE49-F238E27FC236}">
                <a16:creationId xmlns:a16="http://schemas.microsoft.com/office/drawing/2014/main" id="{98D3BE91-D07F-480C-B5F7-91547D04A9B4}"/>
              </a:ext>
            </a:extLst>
          </p:cNvPr>
          <p:cNvSpPr>
            <a:spLocks noGrp="1"/>
          </p:cNvSpPr>
          <p:nvPr>
            <p:ph idx="1"/>
          </p:nvPr>
        </p:nvSpPr>
        <p:spPr/>
        <p:txBody>
          <a:bodyPr>
            <a:normAutofit lnSpcReduction="10000"/>
          </a:bodyPr>
          <a:lstStyle/>
          <a:p>
            <a:r>
              <a:rPr lang="en-US" dirty="0"/>
              <a:t>MCTS creates a statistics tree (describing the value of a position)</a:t>
            </a:r>
          </a:p>
          <a:p>
            <a:r>
              <a:rPr lang="en-US" dirty="0"/>
              <a:t>Idea is to focus the search time to more relevant options. </a:t>
            </a:r>
          </a:p>
          <a:p>
            <a:r>
              <a:rPr lang="en-US" dirty="0"/>
              <a:t>It comes up with these values by simulating steps (first random later more exploiting) </a:t>
            </a:r>
          </a:p>
          <a:p>
            <a:r>
              <a:rPr lang="en-US" dirty="0"/>
              <a:t>Selection, Expansion, Simulation, Update -&gt; </a:t>
            </a:r>
            <a:r>
              <a:rPr lang="de-DE" dirty="0">
                <a:hlinkClick r:id="rId3"/>
              </a:rPr>
              <a:t>https://www.youtube.com/watch?v=Fbs4lnGLS8M&amp;ab_channel=FullstackAcademy</a:t>
            </a:r>
            <a:endParaRPr lang="de-DE" dirty="0"/>
          </a:p>
          <a:p>
            <a:endParaRPr lang="en-US" dirty="0"/>
          </a:p>
          <a:p>
            <a:r>
              <a:rPr lang="en-US" dirty="0"/>
              <a:t>Open Ended Environments (no domain dependent evaluation function required)</a:t>
            </a:r>
          </a:p>
          <a:p>
            <a:endParaRPr lang="de-DE" dirty="0"/>
          </a:p>
        </p:txBody>
      </p:sp>
    </p:spTree>
    <p:extLst>
      <p:ext uri="{BB962C8B-B14F-4D97-AF65-F5344CB8AC3E}">
        <p14:creationId xmlns:p14="http://schemas.microsoft.com/office/powerpoint/2010/main" val="1234553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2852D-47D7-4980-B824-D453F34399AB}"/>
              </a:ext>
            </a:extLst>
          </p:cNvPr>
          <p:cNvSpPr>
            <a:spLocks noGrp="1"/>
          </p:cNvSpPr>
          <p:nvPr>
            <p:ph type="title"/>
          </p:nvPr>
        </p:nvSpPr>
        <p:spPr/>
        <p:txBody>
          <a:bodyPr/>
          <a:lstStyle/>
          <a:p>
            <a:r>
              <a:rPr lang="en-US" dirty="0"/>
              <a:t>Bandit Based Methods</a:t>
            </a:r>
            <a:endParaRPr lang="de-DE" dirty="0"/>
          </a:p>
        </p:txBody>
      </p:sp>
      <p:sp>
        <p:nvSpPr>
          <p:cNvPr id="3" name="Content Placeholder 2">
            <a:extLst>
              <a:ext uri="{FF2B5EF4-FFF2-40B4-BE49-F238E27FC236}">
                <a16:creationId xmlns:a16="http://schemas.microsoft.com/office/drawing/2014/main" id="{5D91FAB2-3531-4555-906A-19CD4CBE0D73}"/>
              </a:ext>
            </a:extLst>
          </p:cNvPr>
          <p:cNvSpPr>
            <a:spLocks noGrp="1"/>
          </p:cNvSpPr>
          <p:nvPr>
            <p:ph idx="1"/>
          </p:nvPr>
        </p:nvSpPr>
        <p:spPr>
          <a:xfrm>
            <a:off x="838200" y="2687781"/>
            <a:ext cx="10515600" cy="3489181"/>
          </a:xfrm>
        </p:spPr>
        <p:txBody>
          <a:bodyPr>
            <a:normAutofit/>
          </a:bodyPr>
          <a:lstStyle/>
          <a:p>
            <a:r>
              <a:rPr lang="de-DE" dirty="0"/>
              <a:t>Exploration Only</a:t>
            </a:r>
          </a:p>
          <a:p>
            <a:r>
              <a:rPr lang="de-DE" dirty="0"/>
              <a:t>Exploitation Only</a:t>
            </a:r>
          </a:p>
          <a:p>
            <a:r>
              <a:rPr lang="de-DE" dirty="0"/>
              <a:t>Epsilon Greedy</a:t>
            </a:r>
          </a:p>
          <a:p>
            <a:endParaRPr lang="de-DE" dirty="0"/>
          </a:p>
          <a:p>
            <a:r>
              <a:rPr lang="de-DE" dirty="0">
                <a:hlinkClick r:id="rId3"/>
              </a:rPr>
              <a:t>https://www.youtube.com/watch?v=e3L4VocZnnQ&amp;ab_channel=ritvikmath</a:t>
            </a:r>
            <a:endParaRPr lang="de-DE" dirty="0"/>
          </a:p>
          <a:p>
            <a:endParaRPr lang="de-DE" dirty="0"/>
          </a:p>
        </p:txBody>
      </p:sp>
      <p:pic>
        <p:nvPicPr>
          <p:cNvPr id="10242" name="Picture 2" descr="Diagram&#10;&#10;Description automatically generated">
            <a:extLst>
              <a:ext uri="{FF2B5EF4-FFF2-40B4-BE49-F238E27FC236}">
                <a16:creationId xmlns:a16="http://schemas.microsoft.com/office/drawing/2014/main" id="{2AE04115-A94F-4D07-89BD-23C1454E0C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3541" y="1442985"/>
            <a:ext cx="5611220" cy="3156311"/>
          </a:xfrm>
          <a:prstGeom prst="rect">
            <a:avLst/>
          </a:prstGeom>
          <a:noFill/>
        </p:spPr>
      </p:pic>
    </p:spTree>
    <p:extLst>
      <p:ext uri="{BB962C8B-B14F-4D97-AF65-F5344CB8AC3E}">
        <p14:creationId xmlns:p14="http://schemas.microsoft.com/office/powerpoint/2010/main" val="22421406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E935B-55B0-428D-BCB3-67A4E8842B8B}"/>
              </a:ext>
            </a:extLst>
          </p:cNvPr>
          <p:cNvSpPr>
            <a:spLocks noGrp="1"/>
          </p:cNvSpPr>
          <p:nvPr>
            <p:ph type="title"/>
          </p:nvPr>
        </p:nvSpPr>
        <p:spPr/>
        <p:txBody>
          <a:bodyPr/>
          <a:lstStyle/>
          <a:p>
            <a:r>
              <a:rPr lang="en-US" b="0" i="0" dirty="0">
                <a:solidFill>
                  <a:srgbClr val="171717"/>
                </a:solidFill>
                <a:effectLst/>
                <a:latin typeface="Segoe UI" panose="020B0502040204020203" pitchFamily="34" charset="0"/>
              </a:rPr>
              <a:t>Upper confidence bound, version 1) </a:t>
            </a:r>
            <a:r>
              <a:rPr lang="en-US" dirty="0"/>
              <a:t>UCB 1 Strategy</a:t>
            </a:r>
            <a:endParaRPr lang="de-DE" dirty="0"/>
          </a:p>
        </p:txBody>
      </p:sp>
      <p:sp>
        <p:nvSpPr>
          <p:cNvPr id="3" name="Content Placeholder 2">
            <a:extLst>
              <a:ext uri="{FF2B5EF4-FFF2-40B4-BE49-F238E27FC236}">
                <a16:creationId xmlns:a16="http://schemas.microsoft.com/office/drawing/2014/main" id="{F1B48164-C951-42DE-A685-E49990931DFD}"/>
              </a:ext>
            </a:extLst>
          </p:cNvPr>
          <p:cNvSpPr>
            <a:spLocks noGrp="1"/>
          </p:cNvSpPr>
          <p:nvPr>
            <p:ph idx="1"/>
          </p:nvPr>
        </p:nvSpPr>
        <p:spPr/>
        <p:txBody>
          <a:bodyPr>
            <a:normAutofit lnSpcReduction="10000"/>
          </a:bodyPr>
          <a:lstStyle/>
          <a:p>
            <a:r>
              <a:rPr lang="en-US" dirty="0"/>
              <a:t>When you are uncertain about your estimate of the value of a move. </a:t>
            </a:r>
          </a:p>
          <a:p>
            <a:endParaRPr lang="de-DE" dirty="0"/>
          </a:p>
          <a:p>
            <a:endParaRPr lang="de-DE" dirty="0"/>
          </a:p>
          <a:p>
            <a:r>
              <a:rPr lang="de-DE" dirty="0"/>
              <a:t>At each Time t, Pick Move such that </a:t>
            </a:r>
          </a:p>
          <a:p>
            <a:r>
              <a:rPr lang="de-DE" dirty="0"/>
              <a:t>Mü_r + sqrt(2ln(t)/N_t(r)) is maximized </a:t>
            </a:r>
          </a:p>
          <a:p>
            <a:r>
              <a:rPr lang="de-DE" dirty="0"/>
              <a:t>Where mü_r is the expoitation and the rest is the exporation. </a:t>
            </a:r>
          </a:p>
          <a:p>
            <a:endParaRPr lang="de-DE" dirty="0"/>
          </a:p>
          <a:p>
            <a:r>
              <a:rPr lang="de-DE" dirty="0"/>
              <a:t>https://www.youtube.com/watch?v=FgmMK6RPU1c&amp;ab_channel=ritvikmath</a:t>
            </a:r>
          </a:p>
        </p:txBody>
      </p:sp>
    </p:spTree>
    <p:extLst>
      <p:ext uri="{BB962C8B-B14F-4D97-AF65-F5344CB8AC3E}">
        <p14:creationId xmlns:p14="http://schemas.microsoft.com/office/powerpoint/2010/main" val="530829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DB432-368C-4DE2-AE21-E68C1390880C}"/>
              </a:ext>
            </a:extLst>
          </p:cNvPr>
          <p:cNvSpPr>
            <a:spLocks noGrp="1"/>
          </p:cNvSpPr>
          <p:nvPr>
            <p:ph type="title"/>
          </p:nvPr>
        </p:nvSpPr>
        <p:spPr/>
        <p:txBody>
          <a:bodyPr/>
          <a:lstStyle/>
          <a:p>
            <a:r>
              <a:rPr lang="en-US" dirty="0"/>
              <a:t>Game of Mancala</a:t>
            </a:r>
            <a:endParaRPr lang="de-DE" dirty="0"/>
          </a:p>
        </p:txBody>
      </p:sp>
      <p:sp>
        <p:nvSpPr>
          <p:cNvPr id="3" name="Content Placeholder 2">
            <a:extLst>
              <a:ext uri="{FF2B5EF4-FFF2-40B4-BE49-F238E27FC236}">
                <a16:creationId xmlns:a16="http://schemas.microsoft.com/office/drawing/2014/main" id="{F94D85D2-54EA-413E-A299-77141BE8F6F7}"/>
              </a:ext>
            </a:extLst>
          </p:cNvPr>
          <p:cNvSpPr>
            <a:spLocks noGrp="1"/>
          </p:cNvSpPr>
          <p:nvPr>
            <p:ph idx="1"/>
          </p:nvPr>
        </p:nvSpPr>
        <p:spPr/>
        <p:txBody>
          <a:bodyPr/>
          <a:lstStyle/>
          <a:p>
            <a:r>
              <a:rPr lang="de-DE" dirty="0"/>
              <a:t>https://github.com/metzzo/mancala</a:t>
            </a:r>
          </a:p>
        </p:txBody>
      </p:sp>
      <p:pic>
        <p:nvPicPr>
          <p:cNvPr id="5" name="Picture 4">
            <a:extLst>
              <a:ext uri="{FF2B5EF4-FFF2-40B4-BE49-F238E27FC236}">
                <a16:creationId xmlns:a16="http://schemas.microsoft.com/office/drawing/2014/main" id="{C74E1B61-AF30-4A4B-86FE-ABAA9CC8ECE1}"/>
              </a:ext>
            </a:extLst>
          </p:cNvPr>
          <p:cNvPicPr>
            <a:picLocks noChangeAspect="1"/>
          </p:cNvPicPr>
          <p:nvPr/>
        </p:nvPicPr>
        <p:blipFill>
          <a:blip r:embed="rId3"/>
          <a:stretch>
            <a:fillRect/>
          </a:stretch>
        </p:blipFill>
        <p:spPr>
          <a:xfrm>
            <a:off x="1209040" y="2486428"/>
            <a:ext cx="4933235" cy="4100352"/>
          </a:xfrm>
          <a:prstGeom prst="rect">
            <a:avLst/>
          </a:prstGeom>
        </p:spPr>
      </p:pic>
      <p:pic>
        <p:nvPicPr>
          <p:cNvPr id="7" name="Picture 6">
            <a:extLst>
              <a:ext uri="{FF2B5EF4-FFF2-40B4-BE49-F238E27FC236}">
                <a16:creationId xmlns:a16="http://schemas.microsoft.com/office/drawing/2014/main" id="{FEF118EB-6478-4AAF-AE3D-B081E321BC76}"/>
              </a:ext>
            </a:extLst>
          </p:cNvPr>
          <p:cNvPicPr>
            <a:picLocks noChangeAspect="1"/>
          </p:cNvPicPr>
          <p:nvPr/>
        </p:nvPicPr>
        <p:blipFill>
          <a:blip r:embed="rId4"/>
          <a:stretch>
            <a:fillRect/>
          </a:stretch>
        </p:blipFill>
        <p:spPr>
          <a:xfrm>
            <a:off x="6656294" y="3135130"/>
            <a:ext cx="5068346" cy="3357745"/>
          </a:xfrm>
          <a:prstGeom prst="rect">
            <a:avLst/>
          </a:prstGeom>
        </p:spPr>
      </p:pic>
    </p:spTree>
    <p:extLst>
      <p:ext uri="{BB962C8B-B14F-4D97-AF65-F5344CB8AC3E}">
        <p14:creationId xmlns:p14="http://schemas.microsoft.com/office/powerpoint/2010/main" val="37841503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7C4FA-F258-4814-AB12-F17A532945B8}"/>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6A8ED2F7-6489-4739-9FCD-212C5E1FC6A9}"/>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320E7B26-2910-4063-8DA0-41D3909B2941}"/>
              </a:ext>
            </a:extLst>
          </p:cNvPr>
          <p:cNvPicPr>
            <a:picLocks noChangeAspect="1"/>
          </p:cNvPicPr>
          <p:nvPr/>
        </p:nvPicPr>
        <p:blipFill>
          <a:blip r:embed="rId3"/>
          <a:stretch>
            <a:fillRect/>
          </a:stretch>
        </p:blipFill>
        <p:spPr>
          <a:xfrm>
            <a:off x="1163170" y="861874"/>
            <a:ext cx="11028829" cy="5739583"/>
          </a:xfrm>
          <a:prstGeom prst="rect">
            <a:avLst/>
          </a:prstGeom>
        </p:spPr>
      </p:pic>
    </p:spTree>
    <p:extLst>
      <p:ext uri="{BB962C8B-B14F-4D97-AF65-F5344CB8AC3E}">
        <p14:creationId xmlns:p14="http://schemas.microsoft.com/office/powerpoint/2010/main" val="3541004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B5414-BA6A-4505-ABEE-5C7E25D24E33}"/>
              </a:ext>
            </a:extLst>
          </p:cNvPr>
          <p:cNvSpPr>
            <a:spLocks noGrp="1"/>
          </p:cNvSpPr>
          <p:nvPr>
            <p:ph type="title"/>
          </p:nvPr>
        </p:nvSpPr>
        <p:spPr/>
        <p:txBody>
          <a:bodyPr/>
          <a:lstStyle/>
          <a:p>
            <a:r>
              <a:rPr lang="en-US" dirty="0"/>
              <a:t>Environment Config</a:t>
            </a:r>
            <a:endParaRPr lang="de-DE" dirty="0"/>
          </a:p>
        </p:txBody>
      </p:sp>
      <p:pic>
        <p:nvPicPr>
          <p:cNvPr id="7" name="Content Placeholder 6">
            <a:extLst>
              <a:ext uri="{FF2B5EF4-FFF2-40B4-BE49-F238E27FC236}">
                <a16:creationId xmlns:a16="http://schemas.microsoft.com/office/drawing/2014/main" id="{36A167B9-8635-4586-BC2B-132FC6CDE392}"/>
              </a:ext>
            </a:extLst>
          </p:cNvPr>
          <p:cNvPicPr>
            <a:picLocks noGrp="1" noChangeAspect="1"/>
          </p:cNvPicPr>
          <p:nvPr>
            <p:ph idx="1"/>
          </p:nvPr>
        </p:nvPicPr>
        <p:blipFill>
          <a:blip r:embed="rId2"/>
          <a:stretch>
            <a:fillRect/>
          </a:stretch>
        </p:blipFill>
        <p:spPr>
          <a:xfrm>
            <a:off x="1712532" y="1825625"/>
            <a:ext cx="8766936" cy="4351338"/>
          </a:xfrm>
        </p:spPr>
      </p:pic>
      <p:pic>
        <p:nvPicPr>
          <p:cNvPr id="5" name="Picture 4">
            <a:extLst>
              <a:ext uri="{FF2B5EF4-FFF2-40B4-BE49-F238E27FC236}">
                <a16:creationId xmlns:a16="http://schemas.microsoft.com/office/drawing/2014/main" id="{986E5934-3BBC-4DF2-B83F-01A4DFD30F08}"/>
              </a:ext>
            </a:extLst>
          </p:cNvPr>
          <p:cNvPicPr>
            <a:picLocks noChangeAspect="1"/>
          </p:cNvPicPr>
          <p:nvPr/>
        </p:nvPicPr>
        <p:blipFill>
          <a:blip r:embed="rId3"/>
          <a:stretch>
            <a:fillRect/>
          </a:stretch>
        </p:blipFill>
        <p:spPr>
          <a:xfrm>
            <a:off x="1857569" y="0"/>
            <a:ext cx="8476861" cy="6858000"/>
          </a:xfrm>
          <a:prstGeom prst="rect">
            <a:avLst/>
          </a:prstGeom>
        </p:spPr>
      </p:pic>
    </p:spTree>
    <p:extLst>
      <p:ext uri="{BB962C8B-B14F-4D97-AF65-F5344CB8AC3E}">
        <p14:creationId xmlns:p14="http://schemas.microsoft.com/office/powerpoint/2010/main" val="819754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294BB-ADAF-41FD-890E-E9053738A875}"/>
              </a:ext>
            </a:extLst>
          </p:cNvPr>
          <p:cNvSpPr>
            <a:spLocks noGrp="1"/>
          </p:cNvSpPr>
          <p:nvPr>
            <p:ph type="title"/>
          </p:nvPr>
        </p:nvSpPr>
        <p:spPr/>
        <p:txBody>
          <a:bodyPr/>
          <a:lstStyle/>
          <a:p>
            <a:r>
              <a:rPr lang="en-US" dirty="0"/>
              <a:t>Eclipse Run Configuration</a:t>
            </a:r>
            <a:endParaRPr lang="de-DE" dirty="0"/>
          </a:p>
        </p:txBody>
      </p:sp>
      <p:sp>
        <p:nvSpPr>
          <p:cNvPr id="3" name="Content Placeholder 2">
            <a:extLst>
              <a:ext uri="{FF2B5EF4-FFF2-40B4-BE49-F238E27FC236}">
                <a16:creationId xmlns:a16="http://schemas.microsoft.com/office/drawing/2014/main" id="{582CA049-F926-4CC6-9C47-6232EE82FC63}"/>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432B20D0-924B-4FD2-8D2D-77AF72A5DE16}"/>
              </a:ext>
            </a:extLst>
          </p:cNvPr>
          <p:cNvPicPr>
            <a:picLocks noChangeAspect="1"/>
          </p:cNvPicPr>
          <p:nvPr/>
        </p:nvPicPr>
        <p:blipFill>
          <a:blip r:embed="rId2"/>
          <a:stretch>
            <a:fillRect/>
          </a:stretch>
        </p:blipFill>
        <p:spPr>
          <a:xfrm>
            <a:off x="1303698" y="1207983"/>
            <a:ext cx="7982139" cy="2652545"/>
          </a:xfrm>
          <a:prstGeom prst="rect">
            <a:avLst/>
          </a:prstGeom>
        </p:spPr>
      </p:pic>
      <p:pic>
        <p:nvPicPr>
          <p:cNvPr id="7" name="Picture 6">
            <a:extLst>
              <a:ext uri="{FF2B5EF4-FFF2-40B4-BE49-F238E27FC236}">
                <a16:creationId xmlns:a16="http://schemas.microsoft.com/office/drawing/2014/main" id="{4172BFDE-C566-4A16-8375-FC7EE50544F9}"/>
              </a:ext>
            </a:extLst>
          </p:cNvPr>
          <p:cNvPicPr>
            <a:picLocks noChangeAspect="1"/>
          </p:cNvPicPr>
          <p:nvPr/>
        </p:nvPicPr>
        <p:blipFill>
          <a:blip r:embed="rId3"/>
          <a:stretch>
            <a:fillRect/>
          </a:stretch>
        </p:blipFill>
        <p:spPr>
          <a:xfrm>
            <a:off x="1430447" y="3654306"/>
            <a:ext cx="9059501" cy="2964551"/>
          </a:xfrm>
          <a:prstGeom prst="rect">
            <a:avLst/>
          </a:prstGeom>
        </p:spPr>
      </p:pic>
    </p:spTree>
    <p:extLst>
      <p:ext uri="{BB962C8B-B14F-4D97-AF65-F5344CB8AC3E}">
        <p14:creationId xmlns:p14="http://schemas.microsoft.com/office/powerpoint/2010/main" val="198789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B0CAD-FB5E-4AEB-9FC7-EDAECA840B86}"/>
              </a:ext>
            </a:extLst>
          </p:cNvPr>
          <p:cNvSpPr>
            <a:spLocks noGrp="1"/>
          </p:cNvSpPr>
          <p:nvPr>
            <p:ph type="title"/>
          </p:nvPr>
        </p:nvSpPr>
        <p:spPr/>
        <p:txBody>
          <a:bodyPr/>
          <a:lstStyle/>
          <a:p>
            <a:r>
              <a:rPr lang="de-AT" dirty="0"/>
              <a:t>Agenda</a:t>
            </a:r>
            <a:endParaRPr lang="en-US" dirty="0"/>
          </a:p>
        </p:txBody>
      </p:sp>
      <p:sp>
        <p:nvSpPr>
          <p:cNvPr id="3" name="Content Placeholder 2">
            <a:extLst>
              <a:ext uri="{FF2B5EF4-FFF2-40B4-BE49-F238E27FC236}">
                <a16:creationId xmlns:a16="http://schemas.microsoft.com/office/drawing/2014/main" id="{59524779-EFD3-47E3-988E-AFBF9FE57CD2}"/>
              </a:ext>
            </a:extLst>
          </p:cNvPr>
          <p:cNvSpPr>
            <a:spLocks noGrp="1"/>
          </p:cNvSpPr>
          <p:nvPr>
            <p:ph idx="1"/>
          </p:nvPr>
        </p:nvSpPr>
        <p:spPr/>
        <p:txBody>
          <a:bodyPr/>
          <a:lstStyle/>
          <a:p>
            <a:pPr lvl="1"/>
            <a:r>
              <a:rPr lang="de-AT" dirty="0"/>
              <a:t>Traditional Game AI Algorithms</a:t>
            </a:r>
          </a:p>
          <a:p>
            <a:pPr lvl="2"/>
            <a:r>
              <a:rPr lang="de-AT" dirty="0"/>
              <a:t>Minimax algorithm</a:t>
            </a:r>
          </a:p>
          <a:p>
            <a:pPr lvl="2"/>
            <a:r>
              <a:rPr lang="de-AT" dirty="0"/>
              <a:t>Alpha Beta Pruning</a:t>
            </a:r>
          </a:p>
          <a:p>
            <a:pPr lvl="2"/>
            <a:r>
              <a:rPr lang="de-AT" dirty="0"/>
              <a:t>Monte Carlo Tree Search </a:t>
            </a:r>
          </a:p>
          <a:p>
            <a:pPr lvl="1"/>
            <a:r>
              <a:rPr lang="de-AT" dirty="0"/>
              <a:t>Reinforcement Learning</a:t>
            </a:r>
          </a:p>
          <a:p>
            <a:pPr lvl="2"/>
            <a:r>
              <a:rPr lang="de-AT" dirty="0"/>
              <a:t>Value Methods</a:t>
            </a:r>
          </a:p>
          <a:p>
            <a:pPr lvl="2"/>
            <a:r>
              <a:rPr lang="de-AT" dirty="0"/>
              <a:t>Policy Methods</a:t>
            </a:r>
          </a:p>
          <a:p>
            <a:pPr lvl="1"/>
            <a:r>
              <a:rPr lang="de-AT" dirty="0"/>
              <a:t>Microsoft Offerings</a:t>
            </a:r>
          </a:p>
          <a:p>
            <a:pPr lvl="2"/>
            <a:r>
              <a:rPr lang="de-AT" dirty="0"/>
              <a:t>Deep Reinforcement Learning (RL) with Azure ML</a:t>
            </a:r>
          </a:p>
          <a:p>
            <a:pPr lvl="2"/>
            <a:r>
              <a:rPr lang="de-AT" dirty="0"/>
              <a:t>Data Science VM</a:t>
            </a:r>
          </a:p>
          <a:p>
            <a:endParaRPr lang="en-US" dirty="0"/>
          </a:p>
        </p:txBody>
      </p:sp>
    </p:spTree>
    <p:extLst>
      <p:ext uri="{BB962C8B-B14F-4D97-AF65-F5344CB8AC3E}">
        <p14:creationId xmlns:p14="http://schemas.microsoft.com/office/powerpoint/2010/main" val="9254143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96411-AC25-4B32-B100-3E092D595355}"/>
              </a:ext>
            </a:extLst>
          </p:cNvPr>
          <p:cNvSpPr>
            <a:spLocks noGrp="1"/>
          </p:cNvSpPr>
          <p:nvPr>
            <p:ph type="title"/>
          </p:nvPr>
        </p:nvSpPr>
        <p:spPr/>
        <p:txBody>
          <a:bodyPr/>
          <a:lstStyle/>
          <a:p>
            <a:r>
              <a:rPr lang="en-US" dirty="0"/>
              <a:t>Example Play</a:t>
            </a:r>
            <a:endParaRPr lang="de-DE" dirty="0"/>
          </a:p>
        </p:txBody>
      </p:sp>
      <p:pic>
        <p:nvPicPr>
          <p:cNvPr id="5" name="Picture 4">
            <a:extLst>
              <a:ext uri="{FF2B5EF4-FFF2-40B4-BE49-F238E27FC236}">
                <a16:creationId xmlns:a16="http://schemas.microsoft.com/office/drawing/2014/main" id="{B5C7E7C1-DDA7-4BC5-BD2E-9F222441E8A3}"/>
              </a:ext>
            </a:extLst>
          </p:cNvPr>
          <p:cNvPicPr>
            <a:picLocks noChangeAspect="1"/>
          </p:cNvPicPr>
          <p:nvPr/>
        </p:nvPicPr>
        <p:blipFill>
          <a:blip r:embed="rId2"/>
          <a:stretch>
            <a:fillRect/>
          </a:stretch>
        </p:blipFill>
        <p:spPr>
          <a:xfrm>
            <a:off x="838200" y="1546298"/>
            <a:ext cx="4712855" cy="4166392"/>
          </a:xfrm>
          <a:prstGeom prst="rect">
            <a:avLst/>
          </a:prstGeom>
        </p:spPr>
      </p:pic>
      <p:pic>
        <p:nvPicPr>
          <p:cNvPr id="7" name="Picture 6">
            <a:extLst>
              <a:ext uri="{FF2B5EF4-FFF2-40B4-BE49-F238E27FC236}">
                <a16:creationId xmlns:a16="http://schemas.microsoft.com/office/drawing/2014/main" id="{8443B4D9-6C5B-4567-A4E4-1EADB54F1A12}"/>
              </a:ext>
            </a:extLst>
          </p:cNvPr>
          <p:cNvPicPr>
            <a:picLocks noChangeAspect="1"/>
          </p:cNvPicPr>
          <p:nvPr/>
        </p:nvPicPr>
        <p:blipFill>
          <a:blip r:embed="rId3"/>
          <a:stretch>
            <a:fillRect/>
          </a:stretch>
        </p:blipFill>
        <p:spPr>
          <a:xfrm>
            <a:off x="6194723" y="1623303"/>
            <a:ext cx="4805786" cy="4218697"/>
          </a:xfrm>
          <a:prstGeom prst="rect">
            <a:avLst/>
          </a:prstGeom>
        </p:spPr>
      </p:pic>
    </p:spTree>
    <p:extLst>
      <p:ext uri="{BB962C8B-B14F-4D97-AF65-F5344CB8AC3E}">
        <p14:creationId xmlns:p14="http://schemas.microsoft.com/office/powerpoint/2010/main" val="3999648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7F3CE-9612-4258-BDBB-FC497631A177}"/>
              </a:ext>
            </a:extLst>
          </p:cNvPr>
          <p:cNvSpPr>
            <a:spLocks noGrp="1"/>
          </p:cNvSpPr>
          <p:nvPr>
            <p:ph type="title"/>
          </p:nvPr>
        </p:nvSpPr>
        <p:spPr/>
        <p:txBody>
          <a:bodyPr/>
          <a:lstStyle/>
          <a:p>
            <a:r>
              <a:rPr lang="en-US" dirty="0"/>
              <a:t>Reinforcement Learning</a:t>
            </a:r>
            <a:endParaRPr lang="de-DE" dirty="0"/>
          </a:p>
        </p:txBody>
      </p:sp>
      <p:pic>
        <p:nvPicPr>
          <p:cNvPr id="5" name="Picture 4">
            <a:extLst>
              <a:ext uri="{FF2B5EF4-FFF2-40B4-BE49-F238E27FC236}">
                <a16:creationId xmlns:a16="http://schemas.microsoft.com/office/drawing/2014/main" id="{3C681988-3065-4F8F-8324-E2BEB4B205EF}"/>
              </a:ext>
            </a:extLst>
          </p:cNvPr>
          <p:cNvPicPr>
            <a:picLocks noChangeAspect="1"/>
          </p:cNvPicPr>
          <p:nvPr/>
        </p:nvPicPr>
        <p:blipFill>
          <a:blip r:embed="rId2"/>
          <a:stretch>
            <a:fillRect/>
          </a:stretch>
        </p:blipFill>
        <p:spPr>
          <a:xfrm>
            <a:off x="1297564" y="1825625"/>
            <a:ext cx="4023090" cy="4449170"/>
          </a:xfrm>
          <a:prstGeom prst="rect">
            <a:avLst/>
          </a:prstGeom>
        </p:spPr>
      </p:pic>
      <p:sp>
        <p:nvSpPr>
          <p:cNvPr id="7" name="TextBox 6">
            <a:extLst>
              <a:ext uri="{FF2B5EF4-FFF2-40B4-BE49-F238E27FC236}">
                <a16:creationId xmlns:a16="http://schemas.microsoft.com/office/drawing/2014/main" id="{41B4A36F-21DA-4FD9-BDD8-C8D63A29B89A}"/>
              </a:ext>
            </a:extLst>
          </p:cNvPr>
          <p:cNvSpPr txBox="1"/>
          <p:nvPr/>
        </p:nvSpPr>
        <p:spPr>
          <a:xfrm>
            <a:off x="1021876" y="6086566"/>
            <a:ext cx="6097136" cy="646331"/>
          </a:xfrm>
          <a:prstGeom prst="rect">
            <a:avLst/>
          </a:prstGeom>
          <a:noFill/>
        </p:spPr>
        <p:txBody>
          <a:bodyPr wrap="square">
            <a:spAutoFit/>
          </a:bodyPr>
          <a:lstStyle/>
          <a:p>
            <a:r>
              <a:rPr lang="de-DE" dirty="0"/>
              <a:t>https://www.davidsilver.uk/wp-content/uploads/2020/03/intro_RL.pdf</a:t>
            </a:r>
          </a:p>
        </p:txBody>
      </p:sp>
    </p:spTree>
    <p:extLst>
      <p:ext uri="{BB962C8B-B14F-4D97-AF65-F5344CB8AC3E}">
        <p14:creationId xmlns:p14="http://schemas.microsoft.com/office/powerpoint/2010/main" val="634792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C96D7-7B55-465A-8BFC-FE8D69AAF49C}"/>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7825D33F-456D-4BC2-8598-FC23AE510674}"/>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D47874BB-AC82-4C8D-A6B6-D46684DEFC0B}"/>
              </a:ext>
            </a:extLst>
          </p:cNvPr>
          <p:cNvPicPr>
            <a:picLocks noChangeAspect="1"/>
          </p:cNvPicPr>
          <p:nvPr/>
        </p:nvPicPr>
        <p:blipFill>
          <a:blip r:embed="rId2"/>
          <a:stretch>
            <a:fillRect/>
          </a:stretch>
        </p:blipFill>
        <p:spPr>
          <a:xfrm>
            <a:off x="1197841" y="934871"/>
            <a:ext cx="4657790" cy="5090615"/>
          </a:xfrm>
          <a:prstGeom prst="rect">
            <a:avLst/>
          </a:prstGeom>
        </p:spPr>
      </p:pic>
    </p:spTree>
    <p:extLst>
      <p:ext uri="{BB962C8B-B14F-4D97-AF65-F5344CB8AC3E}">
        <p14:creationId xmlns:p14="http://schemas.microsoft.com/office/powerpoint/2010/main" val="123230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D048E-A211-493F-AA9F-CDEB3C643CD4}"/>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10B1F616-4F22-4BD3-80C4-5D533023BB6C}"/>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D0B4BCEA-2047-4229-8051-AD6B427FDEAB}"/>
              </a:ext>
            </a:extLst>
          </p:cNvPr>
          <p:cNvPicPr>
            <a:picLocks noChangeAspect="1"/>
          </p:cNvPicPr>
          <p:nvPr/>
        </p:nvPicPr>
        <p:blipFill>
          <a:blip r:embed="rId2"/>
          <a:stretch>
            <a:fillRect/>
          </a:stretch>
        </p:blipFill>
        <p:spPr>
          <a:xfrm>
            <a:off x="941696" y="920275"/>
            <a:ext cx="6129990" cy="5256688"/>
          </a:xfrm>
          <a:prstGeom prst="rect">
            <a:avLst/>
          </a:prstGeom>
        </p:spPr>
      </p:pic>
    </p:spTree>
    <p:extLst>
      <p:ext uri="{BB962C8B-B14F-4D97-AF65-F5344CB8AC3E}">
        <p14:creationId xmlns:p14="http://schemas.microsoft.com/office/powerpoint/2010/main" val="13870669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68911-1477-4B14-8762-7C226E60B906}"/>
              </a:ext>
            </a:extLst>
          </p:cNvPr>
          <p:cNvSpPr>
            <a:spLocks noGrp="1"/>
          </p:cNvSpPr>
          <p:nvPr>
            <p:ph type="title"/>
          </p:nvPr>
        </p:nvSpPr>
        <p:spPr/>
        <p:txBody>
          <a:bodyPr/>
          <a:lstStyle/>
          <a:p>
            <a:r>
              <a:rPr lang="en-US" dirty="0"/>
              <a:t>Reinforcement Learning</a:t>
            </a:r>
            <a:endParaRPr lang="de-DE" dirty="0"/>
          </a:p>
        </p:txBody>
      </p:sp>
      <p:sp>
        <p:nvSpPr>
          <p:cNvPr id="3" name="Content Placeholder 2">
            <a:extLst>
              <a:ext uri="{FF2B5EF4-FFF2-40B4-BE49-F238E27FC236}">
                <a16:creationId xmlns:a16="http://schemas.microsoft.com/office/drawing/2014/main" id="{05C5A32C-7805-41CA-BFAF-00BBA2772672}"/>
              </a:ext>
            </a:extLst>
          </p:cNvPr>
          <p:cNvSpPr>
            <a:spLocks noGrp="1"/>
          </p:cNvSpPr>
          <p:nvPr>
            <p:ph idx="1"/>
          </p:nvPr>
        </p:nvSpPr>
        <p:spPr>
          <a:xfrm>
            <a:off x="6960357" y="386887"/>
            <a:ext cx="5123597" cy="4351338"/>
          </a:xfrm>
        </p:spPr>
        <p:txBody>
          <a:bodyPr/>
          <a:lstStyle/>
          <a:p>
            <a:r>
              <a:rPr lang="en-US" dirty="0"/>
              <a:t>Policy based is better in case of broken Markov property. </a:t>
            </a:r>
          </a:p>
          <a:p>
            <a:r>
              <a:rPr lang="en-US" dirty="0"/>
              <a:t>Value based is often more sample efficient (not necessarily more computationally efficient)</a:t>
            </a:r>
          </a:p>
          <a:p>
            <a:endParaRPr lang="de-DE" dirty="0"/>
          </a:p>
        </p:txBody>
      </p:sp>
      <p:sp>
        <p:nvSpPr>
          <p:cNvPr id="7" name="TextBox 6">
            <a:extLst>
              <a:ext uri="{FF2B5EF4-FFF2-40B4-BE49-F238E27FC236}">
                <a16:creationId xmlns:a16="http://schemas.microsoft.com/office/drawing/2014/main" id="{AFA2DBAD-FA0A-4507-A0EF-8EF2CEA96903}"/>
              </a:ext>
            </a:extLst>
          </p:cNvPr>
          <p:cNvSpPr txBox="1"/>
          <p:nvPr/>
        </p:nvSpPr>
        <p:spPr>
          <a:xfrm>
            <a:off x="939989" y="5956600"/>
            <a:ext cx="6097136" cy="646331"/>
          </a:xfrm>
          <a:prstGeom prst="rect">
            <a:avLst/>
          </a:prstGeom>
          <a:noFill/>
        </p:spPr>
        <p:txBody>
          <a:bodyPr wrap="square">
            <a:spAutoFit/>
          </a:bodyPr>
          <a:lstStyle/>
          <a:p>
            <a:r>
              <a:rPr lang="de-DE" dirty="0"/>
              <a:t>https://www.davidsilver.uk/wp-content/uploads/2020/03/pg.pdf</a:t>
            </a:r>
          </a:p>
        </p:txBody>
      </p:sp>
      <p:sp>
        <p:nvSpPr>
          <p:cNvPr id="9" name="TextBox 8">
            <a:extLst>
              <a:ext uri="{FF2B5EF4-FFF2-40B4-BE49-F238E27FC236}">
                <a16:creationId xmlns:a16="http://schemas.microsoft.com/office/drawing/2014/main" id="{41F7E2DE-F587-41E0-BCBE-7F4BEF7DC893}"/>
              </a:ext>
            </a:extLst>
          </p:cNvPr>
          <p:cNvSpPr txBox="1"/>
          <p:nvPr/>
        </p:nvSpPr>
        <p:spPr>
          <a:xfrm>
            <a:off x="5511990" y="5853797"/>
            <a:ext cx="6097136" cy="646331"/>
          </a:xfrm>
          <a:prstGeom prst="rect">
            <a:avLst/>
          </a:prstGeom>
          <a:noFill/>
        </p:spPr>
        <p:txBody>
          <a:bodyPr wrap="square">
            <a:spAutoFit/>
          </a:bodyPr>
          <a:lstStyle/>
          <a:p>
            <a:r>
              <a:rPr lang="de-DE" dirty="0"/>
              <a:t>https://www.youtube.com/watch?v=KHZVXao4qXs&amp;ab_channel=DeepMind</a:t>
            </a:r>
          </a:p>
        </p:txBody>
      </p:sp>
      <p:pic>
        <p:nvPicPr>
          <p:cNvPr id="11" name="Picture 10">
            <a:extLst>
              <a:ext uri="{FF2B5EF4-FFF2-40B4-BE49-F238E27FC236}">
                <a16:creationId xmlns:a16="http://schemas.microsoft.com/office/drawing/2014/main" id="{B9836E30-964B-4162-BC47-2CEC63CBB9ED}"/>
              </a:ext>
            </a:extLst>
          </p:cNvPr>
          <p:cNvPicPr>
            <a:picLocks noChangeAspect="1"/>
          </p:cNvPicPr>
          <p:nvPr/>
        </p:nvPicPr>
        <p:blipFill>
          <a:blip r:embed="rId3"/>
          <a:stretch>
            <a:fillRect/>
          </a:stretch>
        </p:blipFill>
        <p:spPr>
          <a:xfrm>
            <a:off x="225188" y="2277923"/>
            <a:ext cx="8843749" cy="3091442"/>
          </a:xfrm>
          <a:prstGeom prst="rect">
            <a:avLst/>
          </a:prstGeom>
        </p:spPr>
      </p:pic>
    </p:spTree>
    <p:extLst>
      <p:ext uri="{BB962C8B-B14F-4D97-AF65-F5344CB8AC3E}">
        <p14:creationId xmlns:p14="http://schemas.microsoft.com/office/powerpoint/2010/main" val="42330870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58A6C-E3DD-4745-8E5C-D00F8CA940F2}"/>
              </a:ext>
            </a:extLst>
          </p:cNvPr>
          <p:cNvSpPr>
            <a:spLocks noGrp="1"/>
          </p:cNvSpPr>
          <p:nvPr>
            <p:ph type="title"/>
          </p:nvPr>
        </p:nvSpPr>
        <p:spPr/>
        <p:txBody>
          <a:bodyPr/>
          <a:lstStyle/>
          <a:p>
            <a:r>
              <a:rPr lang="en-US" dirty="0"/>
              <a:t>Model Based vs Model Free</a:t>
            </a:r>
            <a:endParaRPr lang="de-DE" dirty="0"/>
          </a:p>
        </p:txBody>
      </p:sp>
      <p:sp>
        <p:nvSpPr>
          <p:cNvPr id="3" name="Content Placeholder 2">
            <a:extLst>
              <a:ext uri="{FF2B5EF4-FFF2-40B4-BE49-F238E27FC236}">
                <a16:creationId xmlns:a16="http://schemas.microsoft.com/office/drawing/2014/main" id="{B17C43DB-54D7-4792-B847-8E77C9FDB0BC}"/>
              </a:ext>
            </a:extLst>
          </p:cNvPr>
          <p:cNvSpPr>
            <a:spLocks noGrp="1"/>
          </p:cNvSpPr>
          <p:nvPr>
            <p:ph idx="1"/>
          </p:nvPr>
        </p:nvSpPr>
        <p:spPr/>
        <p:txBody>
          <a:bodyPr/>
          <a:lstStyle/>
          <a:p>
            <a:r>
              <a:rPr lang="en-US" dirty="0"/>
              <a:t>Model Free</a:t>
            </a:r>
          </a:p>
          <a:p>
            <a:pPr lvl="1"/>
            <a:r>
              <a:rPr lang="en-US" dirty="0"/>
              <a:t>-&gt; Directly Predicting the Action from the Observation</a:t>
            </a:r>
          </a:p>
          <a:p>
            <a:pPr lvl="1"/>
            <a:r>
              <a:rPr lang="en-US" dirty="0"/>
              <a:t>Used in complex (also stochastic environments)</a:t>
            </a:r>
          </a:p>
          <a:p>
            <a:r>
              <a:rPr lang="en-US" dirty="0"/>
              <a:t>Model Based</a:t>
            </a:r>
          </a:p>
          <a:p>
            <a:pPr lvl="1"/>
            <a:r>
              <a:rPr lang="en-US" dirty="0"/>
              <a:t>-&gt; tries to predict the next observation and reward, (often multiple times) and then decides what action to take</a:t>
            </a:r>
          </a:p>
          <a:p>
            <a:pPr lvl="1"/>
            <a:r>
              <a:rPr lang="en-US" dirty="0"/>
              <a:t>Used in deterministic environments</a:t>
            </a:r>
            <a:endParaRPr lang="de-DE" dirty="0"/>
          </a:p>
        </p:txBody>
      </p:sp>
    </p:spTree>
    <p:extLst>
      <p:ext uri="{BB962C8B-B14F-4D97-AF65-F5344CB8AC3E}">
        <p14:creationId xmlns:p14="http://schemas.microsoft.com/office/powerpoint/2010/main" val="10208478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F6835-56CD-42DD-AC32-C2D08D71A30F}"/>
              </a:ext>
            </a:extLst>
          </p:cNvPr>
          <p:cNvSpPr>
            <a:spLocks noGrp="1"/>
          </p:cNvSpPr>
          <p:nvPr>
            <p:ph type="title"/>
          </p:nvPr>
        </p:nvSpPr>
        <p:spPr/>
        <p:txBody>
          <a:bodyPr/>
          <a:lstStyle/>
          <a:p>
            <a:r>
              <a:rPr lang="en-US" dirty="0"/>
              <a:t>Policy Based vs Value Based</a:t>
            </a:r>
            <a:endParaRPr lang="de-DE" dirty="0"/>
          </a:p>
        </p:txBody>
      </p:sp>
      <p:sp>
        <p:nvSpPr>
          <p:cNvPr id="3" name="Content Placeholder 2">
            <a:extLst>
              <a:ext uri="{FF2B5EF4-FFF2-40B4-BE49-F238E27FC236}">
                <a16:creationId xmlns:a16="http://schemas.microsoft.com/office/drawing/2014/main" id="{E3C8F361-819D-4C60-AF24-D7DA86CE58CF}"/>
              </a:ext>
            </a:extLst>
          </p:cNvPr>
          <p:cNvSpPr>
            <a:spLocks noGrp="1"/>
          </p:cNvSpPr>
          <p:nvPr>
            <p:ph idx="1"/>
          </p:nvPr>
        </p:nvSpPr>
        <p:spPr/>
        <p:txBody>
          <a:bodyPr/>
          <a:lstStyle/>
          <a:p>
            <a:r>
              <a:rPr lang="en-US" dirty="0"/>
              <a:t>Policy Based</a:t>
            </a:r>
            <a:r>
              <a:rPr lang="de-DE" dirty="0"/>
              <a:t> -&gt; Predicting a probability distribution over the next actions</a:t>
            </a:r>
          </a:p>
          <a:p>
            <a:r>
              <a:rPr lang="de-DE" dirty="0"/>
              <a:t>Value Based -&gt; Predicting the value of the next action</a:t>
            </a:r>
            <a:endParaRPr lang="en-US" dirty="0"/>
          </a:p>
        </p:txBody>
      </p:sp>
    </p:spTree>
    <p:extLst>
      <p:ext uri="{BB962C8B-B14F-4D97-AF65-F5344CB8AC3E}">
        <p14:creationId xmlns:p14="http://schemas.microsoft.com/office/powerpoint/2010/main" val="29079124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DD904-4EBB-407A-B1BD-833FF7ED63E7}"/>
              </a:ext>
            </a:extLst>
          </p:cNvPr>
          <p:cNvSpPr>
            <a:spLocks noGrp="1"/>
          </p:cNvSpPr>
          <p:nvPr>
            <p:ph type="title"/>
          </p:nvPr>
        </p:nvSpPr>
        <p:spPr/>
        <p:txBody>
          <a:bodyPr/>
          <a:lstStyle/>
          <a:p>
            <a:r>
              <a:rPr lang="en-US" dirty="0"/>
              <a:t>On-Policy vs Off-Policy</a:t>
            </a:r>
            <a:endParaRPr lang="de-DE" dirty="0"/>
          </a:p>
        </p:txBody>
      </p:sp>
      <p:sp>
        <p:nvSpPr>
          <p:cNvPr id="3" name="Content Placeholder 2">
            <a:extLst>
              <a:ext uri="{FF2B5EF4-FFF2-40B4-BE49-F238E27FC236}">
                <a16:creationId xmlns:a16="http://schemas.microsoft.com/office/drawing/2014/main" id="{A373EF16-69A2-4A9F-8D6A-19CBD7B988DB}"/>
              </a:ext>
            </a:extLst>
          </p:cNvPr>
          <p:cNvSpPr>
            <a:spLocks noGrp="1"/>
          </p:cNvSpPr>
          <p:nvPr>
            <p:ph idx="1"/>
          </p:nvPr>
        </p:nvSpPr>
        <p:spPr/>
        <p:txBody>
          <a:bodyPr/>
          <a:lstStyle/>
          <a:p>
            <a:r>
              <a:rPr lang="en-US" dirty="0"/>
              <a:t>On Policy – directly learning from the environment</a:t>
            </a:r>
          </a:p>
          <a:p>
            <a:r>
              <a:rPr lang="en-US" dirty="0"/>
              <a:t>Off Policy -&gt; Learning from historical data </a:t>
            </a:r>
            <a:r>
              <a:rPr lang="en-US" dirty="0" err="1"/>
              <a:t>e.g</a:t>
            </a:r>
            <a:r>
              <a:rPr lang="en-US" dirty="0"/>
              <a:t> obtained by a previous version of the agent, or human recorded.)</a:t>
            </a:r>
          </a:p>
          <a:p>
            <a:endParaRPr lang="de-DE" dirty="0"/>
          </a:p>
        </p:txBody>
      </p:sp>
    </p:spTree>
    <p:extLst>
      <p:ext uri="{BB962C8B-B14F-4D97-AF65-F5344CB8AC3E}">
        <p14:creationId xmlns:p14="http://schemas.microsoft.com/office/powerpoint/2010/main" val="5055298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CAA90-9011-4200-ACE5-D37D760025F7}"/>
              </a:ext>
            </a:extLst>
          </p:cNvPr>
          <p:cNvSpPr>
            <a:spLocks noGrp="1"/>
          </p:cNvSpPr>
          <p:nvPr>
            <p:ph type="title"/>
          </p:nvPr>
        </p:nvSpPr>
        <p:spPr/>
        <p:txBody>
          <a:bodyPr/>
          <a:lstStyle/>
          <a:p>
            <a:r>
              <a:rPr lang="en-US" dirty="0"/>
              <a:t>Cross Entropy Method</a:t>
            </a:r>
            <a:endParaRPr lang="de-DE" dirty="0"/>
          </a:p>
        </p:txBody>
      </p:sp>
      <p:sp>
        <p:nvSpPr>
          <p:cNvPr id="3" name="Content Placeholder 2">
            <a:extLst>
              <a:ext uri="{FF2B5EF4-FFF2-40B4-BE49-F238E27FC236}">
                <a16:creationId xmlns:a16="http://schemas.microsoft.com/office/drawing/2014/main" id="{8D88E811-7E12-4231-89AE-187C072CA8ED}"/>
              </a:ext>
            </a:extLst>
          </p:cNvPr>
          <p:cNvSpPr>
            <a:spLocks noGrp="1"/>
          </p:cNvSpPr>
          <p:nvPr>
            <p:ph idx="1"/>
          </p:nvPr>
        </p:nvSpPr>
        <p:spPr/>
        <p:txBody>
          <a:bodyPr/>
          <a:lstStyle/>
          <a:p>
            <a:pPr marL="514350" indent="-514350">
              <a:buFont typeface="+mj-lt"/>
              <a:buAutoNum type="arabicPeriod"/>
            </a:pPr>
            <a:r>
              <a:rPr lang="en-US" dirty="0"/>
              <a:t>Play N episodes using the current model and environment</a:t>
            </a:r>
          </a:p>
          <a:p>
            <a:pPr marL="514350" indent="-514350">
              <a:buFont typeface="+mj-lt"/>
              <a:buAutoNum type="arabicPeriod"/>
            </a:pPr>
            <a:r>
              <a:rPr lang="en-US" dirty="0"/>
              <a:t>Calculate reward for every episode </a:t>
            </a:r>
          </a:p>
          <a:p>
            <a:pPr marL="514350" indent="-514350">
              <a:buFont typeface="+mj-lt"/>
              <a:buAutoNum type="arabicPeriod"/>
            </a:pPr>
            <a:r>
              <a:rPr lang="en-US" dirty="0"/>
              <a:t>Keep only the top 70% of the episodes by reward</a:t>
            </a:r>
          </a:p>
          <a:p>
            <a:pPr marL="514350" indent="-514350">
              <a:buFont typeface="+mj-lt"/>
              <a:buAutoNum type="arabicPeriod"/>
            </a:pPr>
            <a:r>
              <a:rPr lang="en-US" dirty="0"/>
              <a:t>Train neural net on these “elite” episodes taking state as input and action as output. </a:t>
            </a:r>
          </a:p>
          <a:p>
            <a:pPr marL="514350" indent="-514350">
              <a:buFont typeface="+mj-lt"/>
              <a:buAutoNum type="arabicPeriod"/>
            </a:pPr>
            <a:r>
              <a:rPr lang="en-US" dirty="0"/>
              <a:t>Repeat till convergence</a:t>
            </a:r>
            <a:endParaRPr lang="de-DE" dirty="0"/>
          </a:p>
        </p:txBody>
      </p:sp>
    </p:spTree>
    <p:extLst>
      <p:ext uri="{BB962C8B-B14F-4D97-AF65-F5344CB8AC3E}">
        <p14:creationId xmlns:p14="http://schemas.microsoft.com/office/powerpoint/2010/main" val="9190890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612A5-16E6-4C4F-9095-EEA0FCEE8C7B}"/>
              </a:ext>
            </a:extLst>
          </p:cNvPr>
          <p:cNvSpPr>
            <a:spLocks noGrp="1"/>
          </p:cNvSpPr>
          <p:nvPr>
            <p:ph type="title"/>
          </p:nvPr>
        </p:nvSpPr>
        <p:spPr/>
        <p:txBody>
          <a:bodyPr/>
          <a:lstStyle/>
          <a:p>
            <a:r>
              <a:rPr lang="en-US" dirty="0"/>
              <a:t>REINFORCE</a:t>
            </a:r>
            <a:endParaRPr lang="de-DE" dirty="0"/>
          </a:p>
        </p:txBody>
      </p:sp>
      <p:sp>
        <p:nvSpPr>
          <p:cNvPr id="3" name="Content Placeholder 2">
            <a:extLst>
              <a:ext uri="{FF2B5EF4-FFF2-40B4-BE49-F238E27FC236}">
                <a16:creationId xmlns:a16="http://schemas.microsoft.com/office/drawing/2014/main" id="{E992B157-8438-4EE1-A2C8-F23AB39491C4}"/>
              </a:ext>
            </a:extLst>
          </p:cNvPr>
          <p:cNvSpPr>
            <a:spLocks noGrp="1"/>
          </p:cNvSpPr>
          <p:nvPr>
            <p:ph idx="1"/>
          </p:nvPr>
        </p:nvSpPr>
        <p:spPr/>
        <p:txBody>
          <a:bodyPr/>
          <a:lstStyle/>
          <a:p>
            <a:r>
              <a:rPr lang="de-DE" dirty="0"/>
              <a:t>https://medium.com/@thechrisyoon/deriving-policy-gradients-and-implementing-reinforce-f887949bd63</a:t>
            </a:r>
          </a:p>
        </p:txBody>
      </p:sp>
    </p:spTree>
    <p:extLst>
      <p:ext uri="{BB962C8B-B14F-4D97-AF65-F5344CB8AC3E}">
        <p14:creationId xmlns:p14="http://schemas.microsoft.com/office/powerpoint/2010/main" val="3133128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3CA63-6356-4C27-9DEA-22C98A7E4360}"/>
              </a:ext>
            </a:extLst>
          </p:cNvPr>
          <p:cNvSpPr>
            <a:spLocks noGrp="1"/>
          </p:cNvSpPr>
          <p:nvPr>
            <p:ph type="title"/>
          </p:nvPr>
        </p:nvSpPr>
        <p:spPr/>
        <p:txBody>
          <a:bodyPr/>
          <a:lstStyle/>
          <a:p>
            <a:r>
              <a:rPr lang="en-US" dirty="0"/>
              <a:t>History of Game Machines</a:t>
            </a:r>
            <a:endParaRPr lang="de-DE" dirty="0"/>
          </a:p>
        </p:txBody>
      </p:sp>
      <p:sp>
        <p:nvSpPr>
          <p:cNvPr id="3" name="Content Placeholder 2">
            <a:extLst>
              <a:ext uri="{FF2B5EF4-FFF2-40B4-BE49-F238E27FC236}">
                <a16:creationId xmlns:a16="http://schemas.microsoft.com/office/drawing/2014/main" id="{BC9437B7-29C0-4FBB-A3FF-978AE6433B78}"/>
              </a:ext>
            </a:extLst>
          </p:cNvPr>
          <p:cNvSpPr>
            <a:spLocks noGrp="1"/>
          </p:cNvSpPr>
          <p:nvPr>
            <p:ph idx="1"/>
          </p:nvPr>
        </p:nvSpPr>
        <p:spPr/>
        <p:txBody>
          <a:bodyPr/>
          <a:lstStyle/>
          <a:p>
            <a:pPr marR="0" algn="l"/>
            <a:r>
              <a:rPr lang="en-US" sz="1800" b="0" i="0" u="none" strike="noStrike" baseline="0" dirty="0">
                <a:solidFill>
                  <a:srgbClr val="000000"/>
                </a:solidFill>
                <a:latin typeface="Calibri" panose="020F0502020204030204" pitchFamily="34" charset="0"/>
              </a:rPr>
              <a:t>18th century: The Turk: Fake chess machine</a:t>
            </a:r>
          </a:p>
          <a:p>
            <a:pPr marR="0" algn="l"/>
            <a:r>
              <a:rPr lang="de-DE" sz="1800" b="0" i="0" u="none" strike="noStrike" baseline="0" dirty="0">
                <a:solidFill>
                  <a:srgbClr val="000000"/>
                </a:solidFill>
                <a:latin typeface="Calibri" panose="020F0502020204030204" pitchFamily="34" charset="0"/>
              </a:rPr>
              <a:t>1970ies: First chess programs</a:t>
            </a:r>
          </a:p>
          <a:p>
            <a:pPr marR="0" algn="l"/>
            <a:r>
              <a:rPr lang="en-US" sz="1800" b="0" i="0" u="none" strike="noStrike" baseline="0" dirty="0">
                <a:solidFill>
                  <a:srgbClr val="000000"/>
                </a:solidFill>
                <a:latin typeface="Calibri" panose="020F0502020204030204" pitchFamily="34" charset="0"/>
              </a:rPr>
              <a:t>1997: Deep Blue beats chess world champion</a:t>
            </a:r>
          </a:p>
          <a:p>
            <a:pPr algn="l"/>
            <a:r>
              <a:rPr lang="de-DE" sz="1800" dirty="0">
                <a:solidFill>
                  <a:srgbClr val="000000"/>
                </a:solidFill>
                <a:latin typeface="Calibri" panose="020F0502020204030204" pitchFamily="34" charset="0"/>
              </a:rPr>
              <a:t>2015: DeepMind solved all Atari Games (Agent 57)</a:t>
            </a:r>
          </a:p>
          <a:p>
            <a:pPr marR="0" algn="l"/>
            <a:r>
              <a:rPr lang="de-DE" sz="1800" b="0" i="0" u="none" strike="noStrike" baseline="0" dirty="0">
                <a:solidFill>
                  <a:srgbClr val="000000"/>
                </a:solidFill>
                <a:latin typeface="Calibri" panose="020F0502020204030204" pitchFamily="34" charset="0"/>
              </a:rPr>
              <a:t>2016: AlphaGo beats Lee Sedol in the Game of GO</a:t>
            </a:r>
          </a:p>
          <a:p>
            <a:pPr marR="0" algn="l"/>
            <a:r>
              <a:rPr lang="de-DE" sz="1800" dirty="0">
                <a:solidFill>
                  <a:srgbClr val="000000"/>
                </a:solidFill>
                <a:latin typeface="Calibri" panose="020F0502020204030204" pitchFamily="34" charset="0"/>
              </a:rPr>
              <a:t>2017: OpenAI wins Dota2 in 1on1</a:t>
            </a:r>
          </a:p>
          <a:p>
            <a:pPr marR="0" algn="l"/>
            <a:r>
              <a:rPr lang="de-DE" sz="1800" b="0" i="0" u="none" strike="noStrike" baseline="0" dirty="0">
                <a:solidFill>
                  <a:srgbClr val="000000"/>
                </a:solidFill>
                <a:latin typeface="Calibri" panose="020F0502020204030204" pitchFamily="34" charset="0"/>
              </a:rPr>
              <a:t>2019: OpenAI wins Dota2 in 5on5</a:t>
            </a:r>
          </a:p>
          <a:p>
            <a:pPr marR="0" algn="l"/>
            <a:r>
              <a:rPr lang="de-DE" sz="1800" dirty="0">
                <a:solidFill>
                  <a:srgbClr val="000000"/>
                </a:solidFill>
                <a:latin typeface="Calibri" panose="020F0502020204030204" pitchFamily="34" charset="0"/>
              </a:rPr>
              <a:t>2020 Deep Mind practically „solved“ Proteinfolding </a:t>
            </a:r>
          </a:p>
          <a:p>
            <a:pPr marL="0" marR="0" indent="0" algn="l">
              <a:buNone/>
            </a:pPr>
            <a:r>
              <a:rPr lang="de-DE" sz="1800" dirty="0">
                <a:solidFill>
                  <a:srgbClr val="000000"/>
                </a:solidFill>
                <a:latin typeface="Calibri" panose="020F0502020204030204" pitchFamily="34" charset="0"/>
              </a:rPr>
              <a:t>despite beeing NP-Complete</a:t>
            </a:r>
            <a:endParaRPr lang="de-DE" dirty="0"/>
          </a:p>
        </p:txBody>
      </p:sp>
      <p:pic>
        <p:nvPicPr>
          <p:cNvPr id="5" name="Picture 4">
            <a:extLst>
              <a:ext uri="{FF2B5EF4-FFF2-40B4-BE49-F238E27FC236}">
                <a16:creationId xmlns:a16="http://schemas.microsoft.com/office/drawing/2014/main" id="{EEE0AB04-4FF0-4C73-AA41-9877EAC918E6}"/>
              </a:ext>
            </a:extLst>
          </p:cNvPr>
          <p:cNvPicPr>
            <a:picLocks noChangeAspect="1"/>
          </p:cNvPicPr>
          <p:nvPr/>
        </p:nvPicPr>
        <p:blipFill>
          <a:blip r:embed="rId3"/>
          <a:stretch>
            <a:fillRect/>
          </a:stretch>
        </p:blipFill>
        <p:spPr>
          <a:xfrm>
            <a:off x="8668475" y="158104"/>
            <a:ext cx="2163169" cy="2152658"/>
          </a:xfrm>
          <a:prstGeom prst="rect">
            <a:avLst/>
          </a:prstGeom>
        </p:spPr>
      </p:pic>
      <p:pic>
        <p:nvPicPr>
          <p:cNvPr id="6146" name="Picture 2" descr="A picture containing text, scoreboard&#10;&#10;Description automatically generated">
            <a:extLst>
              <a:ext uri="{FF2B5EF4-FFF2-40B4-BE49-F238E27FC236}">
                <a16:creationId xmlns:a16="http://schemas.microsoft.com/office/drawing/2014/main" id="{66987640-9E23-4DCB-9B54-A9CC711F7A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5484" y="2310762"/>
            <a:ext cx="4820468" cy="2711513"/>
          </a:xfrm>
          <a:prstGeom prst="rect">
            <a:avLst/>
          </a:prstGeom>
          <a:noFill/>
        </p:spPr>
      </p:pic>
      <p:pic>
        <p:nvPicPr>
          <p:cNvPr id="6" name="Picture 5" descr="Map&#10;&#10;Description automatically generated">
            <a:extLst>
              <a:ext uri="{FF2B5EF4-FFF2-40B4-BE49-F238E27FC236}">
                <a16:creationId xmlns:a16="http://schemas.microsoft.com/office/drawing/2014/main" id="{ED8590BF-E5C4-404E-BB5A-6370758D97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4475" y="5206755"/>
            <a:ext cx="2622486" cy="1475148"/>
          </a:xfrm>
          <a:prstGeom prst="rect">
            <a:avLst/>
          </a:prstGeom>
        </p:spPr>
      </p:pic>
      <p:pic>
        <p:nvPicPr>
          <p:cNvPr id="9218" name="Picture 2" descr="A picture containing light&#10;&#10;Description automatically generated">
            <a:extLst>
              <a:ext uri="{FF2B5EF4-FFF2-40B4-BE49-F238E27FC236}">
                <a16:creationId xmlns:a16="http://schemas.microsoft.com/office/drawing/2014/main" id="{C105090F-C180-4F74-BB9D-0D44E9CA47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1671" y="4902593"/>
            <a:ext cx="2120376" cy="1590282"/>
          </a:xfrm>
          <a:prstGeom prst="rect">
            <a:avLst/>
          </a:prstGeom>
          <a:noFill/>
        </p:spPr>
      </p:pic>
    </p:spTree>
    <p:extLst>
      <p:ext uri="{BB962C8B-B14F-4D97-AF65-F5344CB8AC3E}">
        <p14:creationId xmlns:p14="http://schemas.microsoft.com/office/powerpoint/2010/main" val="3520572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5124F-B1F7-4FD7-9CE4-943D685E6C19}"/>
              </a:ext>
            </a:extLst>
          </p:cNvPr>
          <p:cNvSpPr>
            <a:spLocks noGrp="1"/>
          </p:cNvSpPr>
          <p:nvPr>
            <p:ph type="title"/>
          </p:nvPr>
        </p:nvSpPr>
        <p:spPr/>
        <p:txBody>
          <a:bodyPr/>
          <a:lstStyle/>
          <a:p>
            <a:r>
              <a:rPr lang="en-US" dirty="0"/>
              <a:t>AlphaGo</a:t>
            </a:r>
            <a:endParaRPr lang="de-DE" dirty="0"/>
          </a:p>
        </p:txBody>
      </p:sp>
      <p:sp>
        <p:nvSpPr>
          <p:cNvPr id="3" name="Content Placeholder 2">
            <a:extLst>
              <a:ext uri="{FF2B5EF4-FFF2-40B4-BE49-F238E27FC236}">
                <a16:creationId xmlns:a16="http://schemas.microsoft.com/office/drawing/2014/main" id="{05315E99-A8B3-4998-941F-B9432D98C41B}"/>
              </a:ext>
            </a:extLst>
          </p:cNvPr>
          <p:cNvSpPr>
            <a:spLocks noGrp="1"/>
          </p:cNvSpPr>
          <p:nvPr>
            <p:ph idx="1"/>
          </p:nvPr>
        </p:nvSpPr>
        <p:spPr/>
        <p:txBody>
          <a:bodyPr/>
          <a:lstStyle/>
          <a:p>
            <a:endParaRPr lang="en-US" dirty="0">
              <a:hlinkClick r:id="rId2"/>
            </a:endParaRPr>
          </a:p>
          <a:p>
            <a:endParaRPr lang="en-US" dirty="0">
              <a:hlinkClick r:id="rId2"/>
            </a:endParaRPr>
          </a:p>
          <a:p>
            <a:endParaRPr lang="en-US" dirty="0">
              <a:hlinkClick r:id="rId2"/>
            </a:endParaRPr>
          </a:p>
        </p:txBody>
      </p:sp>
      <p:sp>
        <p:nvSpPr>
          <p:cNvPr id="5" name="TextBox 4">
            <a:extLst>
              <a:ext uri="{FF2B5EF4-FFF2-40B4-BE49-F238E27FC236}">
                <a16:creationId xmlns:a16="http://schemas.microsoft.com/office/drawing/2014/main" id="{C607DACA-C6C1-4762-8075-BD547FAFF680}"/>
              </a:ext>
            </a:extLst>
          </p:cNvPr>
          <p:cNvSpPr txBox="1"/>
          <p:nvPr/>
        </p:nvSpPr>
        <p:spPr>
          <a:xfrm>
            <a:off x="597659" y="1789871"/>
            <a:ext cx="10756141" cy="1477328"/>
          </a:xfrm>
          <a:prstGeom prst="rect">
            <a:avLst/>
          </a:prstGeom>
          <a:noFill/>
        </p:spPr>
        <p:txBody>
          <a:bodyPr wrap="square">
            <a:spAutoFit/>
          </a:bodyPr>
          <a:lstStyle/>
          <a:p>
            <a:pPr marL="285750" indent="-285750">
              <a:buFont typeface="Arial" panose="020B0604020202020204" pitchFamily="34" charset="0"/>
              <a:buChar char="•"/>
            </a:pPr>
            <a:r>
              <a:rPr lang="de-DE" dirty="0"/>
              <a:t>Policy Network to predict potential moves (Reducing the breadth of the search tree)</a:t>
            </a:r>
          </a:p>
          <a:p>
            <a:pPr marL="285750" indent="-285750">
              <a:buFont typeface="Arial" panose="020B0604020202020204" pitchFamily="34" charset="0"/>
              <a:buChar char="•"/>
            </a:pPr>
            <a:r>
              <a:rPr lang="de-DE" dirty="0"/>
              <a:t>Value Network to predict the outcome of the game (reducing the depth of the search tree)</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en-US" dirty="0" err="1">
                <a:hlinkClick r:id="rId2"/>
              </a:rPr>
              <a:t>Deepmind</a:t>
            </a:r>
            <a:r>
              <a:rPr lang="en-US" dirty="0">
                <a:hlinkClick r:id="rId2"/>
              </a:rPr>
              <a:t> </a:t>
            </a:r>
            <a:r>
              <a:rPr lang="en-US" dirty="0" err="1">
                <a:hlinkClick r:id="rId2"/>
              </a:rPr>
              <a:t>AlphaZero</a:t>
            </a:r>
            <a:r>
              <a:rPr lang="en-US" dirty="0">
                <a:hlinkClick r:id="rId2"/>
              </a:rPr>
              <a:t> - Mastering Games Without Human Knowledge - YouTube</a:t>
            </a:r>
            <a:endParaRPr lang="de-DE" dirty="0"/>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33084330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5124F-B1F7-4FD7-9CE4-943D685E6C19}"/>
              </a:ext>
            </a:extLst>
          </p:cNvPr>
          <p:cNvSpPr>
            <a:spLocks noGrp="1"/>
          </p:cNvSpPr>
          <p:nvPr>
            <p:ph type="title"/>
          </p:nvPr>
        </p:nvSpPr>
        <p:spPr/>
        <p:txBody>
          <a:bodyPr/>
          <a:lstStyle/>
          <a:p>
            <a:r>
              <a:rPr lang="en-US" dirty="0"/>
              <a:t>AlphaGo Zero</a:t>
            </a:r>
            <a:endParaRPr lang="de-DE" dirty="0"/>
          </a:p>
        </p:txBody>
      </p:sp>
      <p:sp>
        <p:nvSpPr>
          <p:cNvPr id="3" name="Content Placeholder 2">
            <a:extLst>
              <a:ext uri="{FF2B5EF4-FFF2-40B4-BE49-F238E27FC236}">
                <a16:creationId xmlns:a16="http://schemas.microsoft.com/office/drawing/2014/main" id="{05315E99-A8B3-4998-941F-B9432D98C41B}"/>
              </a:ext>
            </a:extLst>
          </p:cNvPr>
          <p:cNvSpPr>
            <a:spLocks noGrp="1"/>
          </p:cNvSpPr>
          <p:nvPr>
            <p:ph idx="1"/>
          </p:nvPr>
        </p:nvSpPr>
        <p:spPr/>
        <p:txBody>
          <a:bodyPr/>
          <a:lstStyle/>
          <a:p>
            <a:endParaRPr lang="en-US" dirty="0">
              <a:hlinkClick r:id="rId2"/>
            </a:endParaRPr>
          </a:p>
          <a:p>
            <a:endParaRPr lang="en-US" dirty="0">
              <a:hlinkClick r:id="rId2"/>
            </a:endParaRPr>
          </a:p>
          <a:p>
            <a:endParaRPr lang="en-US" dirty="0">
              <a:hlinkClick r:id="rId2"/>
            </a:endParaRPr>
          </a:p>
        </p:txBody>
      </p:sp>
      <p:sp>
        <p:nvSpPr>
          <p:cNvPr id="5" name="TextBox 4">
            <a:extLst>
              <a:ext uri="{FF2B5EF4-FFF2-40B4-BE49-F238E27FC236}">
                <a16:creationId xmlns:a16="http://schemas.microsoft.com/office/drawing/2014/main" id="{C607DACA-C6C1-4762-8075-BD547FAFF680}"/>
              </a:ext>
            </a:extLst>
          </p:cNvPr>
          <p:cNvSpPr txBox="1"/>
          <p:nvPr/>
        </p:nvSpPr>
        <p:spPr>
          <a:xfrm>
            <a:off x="597659" y="1789871"/>
            <a:ext cx="10756141" cy="4524315"/>
          </a:xfrm>
          <a:prstGeom prst="rect">
            <a:avLst/>
          </a:prstGeom>
          <a:noFill/>
        </p:spPr>
        <p:txBody>
          <a:bodyPr wrap="square">
            <a:spAutoFit/>
          </a:bodyPr>
          <a:lstStyle/>
          <a:p>
            <a:pPr marL="285750" indent="-285750">
              <a:buFont typeface="Arial" panose="020B0604020202020204" pitchFamily="34" charset="0"/>
              <a:buChar char="•"/>
            </a:pPr>
            <a:r>
              <a:rPr lang="de-DE" dirty="0"/>
              <a:t>Only One Network trained using self play </a:t>
            </a:r>
          </a:p>
          <a:p>
            <a:pPr marL="285750" indent="-285750">
              <a:buFont typeface="Arial" panose="020B0604020202020204" pitchFamily="34" charset="0"/>
              <a:buChar char="•"/>
            </a:pPr>
            <a:r>
              <a:rPr lang="de-DE" dirty="0"/>
              <a:t>No Random MCTS Rollouts (Problems occur if random rollouts often lead to wins by accident you start to believe certain positions are very effective)</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Single Network guides the MCTS Algorithm, suggesting moves -&gt; then play that move run another search(using the model and so on...  Till game is completed. </a:t>
            </a:r>
          </a:p>
          <a:p>
            <a:pPr marL="285750" indent="-285750">
              <a:buFont typeface="Arial" panose="020B0604020202020204" pitchFamily="34" charset="0"/>
              <a:buChar char="•"/>
            </a:pPr>
            <a:r>
              <a:rPr lang="de-DE" dirty="0"/>
              <a:t>Then they trained a policy network P‘ to predict what the MCTS would have produced. </a:t>
            </a:r>
          </a:p>
          <a:p>
            <a:pPr marL="285750" indent="-285750">
              <a:buFont typeface="Arial" panose="020B0604020202020204" pitchFamily="34" charset="0"/>
              <a:buChar char="•"/>
            </a:pPr>
            <a:r>
              <a:rPr lang="de-DE" dirty="0"/>
              <a:t>Also trained a new value network V‘ that predicts the winner based on the board</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Search based policy iteration (policy improvement , policy valuation) Alternate between the stages gives you stronger and stronger policies. </a:t>
            </a:r>
          </a:p>
          <a:p>
            <a:pPr marL="285750" indent="-285750">
              <a:buFont typeface="Arial" panose="020B0604020202020204" pitchFamily="34" charset="0"/>
              <a:buChar char="•"/>
            </a:pPr>
            <a:r>
              <a:rPr lang="de-DE" dirty="0"/>
              <a:t>Critical Success Factor: Search based policy evaluation! (testing a new policy by seeing what the value is when playing it to the end)</a:t>
            </a:r>
          </a:p>
          <a:p>
            <a:pPr marL="285750" indent="-285750">
              <a:buFont typeface="Arial" panose="020B0604020202020204" pitchFamily="34" charset="0"/>
              <a:buChar char="•"/>
            </a:pPr>
            <a:r>
              <a:rPr lang="en-US" dirty="0" err="1">
                <a:hlinkClick r:id="rId2"/>
              </a:rPr>
              <a:t>Deepmind</a:t>
            </a:r>
            <a:r>
              <a:rPr lang="en-US" dirty="0">
                <a:hlinkClick r:id="rId2"/>
              </a:rPr>
              <a:t> </a:t>
            </a:r>
            <a:r>
              <a:rPr lang="en-US" dirty="0" err="1">
                <a:hlinkClick r:id="rId2"/>
              </a:rPr>
              <a:t>AlphaZero</a:t>
            </a:r>
            <a:r>
              <a:rPr lang="en-US" dirty="0">
                <a:hlinkClick r:id="rId2"/>
              </a:rPr>
              <a:t> - Mastering Games Without Human Knowledge - YouTube</a:t>
            </a:r>
            <a:endParaRPr lang="de-DE" dirty="0"/>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4379694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D1823-D4E4-4F76-BD33-2D52B973AFC1}"/>
              </a:ext>
            </a:extLst>
          </p:cNvPr>
          <p:cNvSpPr>
            <a:spLocks noGrp="1"/>
          </p:cNvSpPr>
          <p:nvPr>
            <p:ph type="title"/>
          </p:nvPr>
        </p:nvSpPr>
        <p:spPr/>
        <p:txBody>
          <a:bodyPr/>
          <a:lstStyle/>
          <a:p>
            <a:r>
              <a:rPr lang="en-US" dirty="0"/>
              <a:t>Alpha Zero</a:t>
            </a:r>
            <a:endParaRPr lang="de-DE" dirty="0"/>
          </a:p>
        </p:txBody>
      </p:sp>
      <p:sp>
        <p:nvSpPr>
          <p:cNvPr id="3" name="Content Placeholder 2">
            <a:extLst>
              <a:ext uri="{FF2B5EF4-FFF2-40B4-BE49-F238E27FC236}">
                <a16:creationId xmlns:a16="http://schemas.microsoft.com/office/drawing/2014/main" id="{9909BF43-FB87-44FF-9C9E-41297EA2FBE4}"/>
              </a:ext>
            </a:extLst>
          </p:cNvPr>
          <p:cNvSpPr>
            <a:spLocks noGrp="1"/>
          </p:cNvSpPr>
          <p:nvPr>
            <p:ph idx="1"/>
          </p:nvPr>
        </p:nvSpPr>
        <p:spPr/>
        <p:txBody>
          <a:bodyPr/>
          <a:lstStyle/>
          <a:p>
            <a:r>
              <a:rPr lang="en-US" dirty="0"/>
              <a:t>Works similar to the human way of playing … looking at promising moves (simulating the next steps) ignoring obviously bad moves. </a:t>
            </a:r>
          </a:p>
          <a:p>
            <a:r>
              <a:rPr lang="en-US" dirty="0"/>
              <a:t>Value Network -&gt; Takes Game State as Input -&gt; outputs value of that state. Very simple function approximation from sequences. </a:t>
            </a:r>
          </a:p>
          <a:p>
            <a:pPr marL="0" indent="0">
              <a:buNone/>
            </a:pPr>
            <a:endParaRPr lang="en-US" dirty="0"/>
          </a:p>
          <a:p>
            <a:r>
              <a:rPr lang="en-US" dirty="0"/>
              <a:t>Policy Network  -&gt; trained such that the output is the same as MCTS</a:t>
            </a:r>
          </a:p>
          <a:p>
            <a:r>
              <a:rPr lang="en-US" dirty="0"/>
              <a:t>MCTS uses Policy Network to determine which positions are </a:t>
            </a:r>
            <a:r>
              <a:rPr lang="en-US" dirty="0" err="1"/>
              <a:t>promissing</a:t>
            </a:r>
            <a:endParaRPr lang="de-DE" dirty="0"/>
          </a:p>
        </p:txBody>
      </p:sp>
    </p:spTree>
    <p:extLst>
      <p:ext uri="{BB962C8B-B14F-4D97-AF65-F5344CB8AC3E}">
        <p14:creationId xmlns:p14="http://schemas.microsoft.com/office/powerpoint/2010/main" val="4547834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8E244-5009-4973-9158-47DCBCF42524}"/>
              </a:ext>
            </a:extLst>
          </p:cNvPr>
          <p:cNvSpPr>
            <a:spLocks noGrp="1"/>
          </p:cNvSpPr>
          <p:nvPr>
            <p:ph type="title"/>
          </p:nvPr>
        </p:nvSpPr>
        <p:spPr/>
        <p:txBody>
          <a:bodyPr/>
          <a:lstStyle/>
          <a:p>
            <a:r>
              <a:rPr lang="en-US" dirty="0"/>
              <a:t>Development Environment Options</a:t>
            </a:r>
            <a:endParaRPr lang="de-DE" dirty="0"/>
          </a:p>
        </p:txBody>
      </p:sp>
      <p:sp>
        <p:nvSpPr>
          <p:cNvPr id="6" name="Rectangle 5">
            <a:extLst>
              <a:ext uri="{FF2B5EF4-FFF2-40B4-BE49-F238E27FC236}">
                <a16:creationId xmlns:a16="http://schemas.microsoft.com/office/drawing/2014/main" id="{775589D6-BDF3-4697-8DA3-DBF11EEF3B77}"/>
              </a:ext>
            </a:extLst>
          </p:cNvPr>
          <p:cNvSpPr/>
          <p:nvPr/>
        </p:nvSpPr>
        <p:spPr>
          <a:xfrm>
            <a:off x="8890209" y="2869044"/>
            <a:ext cx="2865749" cy="85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a:t>
            </a:r>
            <a:endParaRPr lang="de-DE" dirty="0"/>
          </a:p>
        </p:txBody>
      </p:sp>
      <p:sp>
        <p:nvSpPr>
          <p:cNvPr id="8" name="Rectangle 7">
            <a:extLst>
              <a:ext uri="{FF2B5EF4-FFF2-40B4-BE49-F238E27FC236}">
                <a16:creationId xmlns:a16="http://schemas.microsoft.com/office/drawing/2014/main" id="{3CCBAAB4-2623-408D-9377-3995C700E3BA}"/>
              </a:ext>
            </a:extLst>
          </p:cNvPr>
          <p:cNvSpPr/>
          <p:nvPr/>
        </p:nvSpPr>
        <p:spPr>
          <a:xfrm>
            <a:off x="1051768" y="1566181"/>
            <a:ext cx="2865749" cy="85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Directly on your Windows Desktop Client</a:t>
            </a:r>
            <a:endParaRPr lang="de-DE" dirty="0"/>
          </a:p>
        </p:txBody>
      </p:sp>
      <p:sp>
        <p:nvSpPr>
          <p:cNvPr id="10" name="Rectangle 9">
            <a:extLst>
              <a:ext uri="{FF2B5EF4-FFF2-40B4-BE49-F238E27FC236}">
                <a16:creationId xmlns:a16="http://schemas.microsoft.com/office/drawing/2014/main" id="{7DB47BC8-B8B5-4C4D-B7A8-F669C011C2F8}"/>
              </a:ext>
            </a:extLst>
          </p:cNvPr>
          <p:cNvSpPr/>
          <p:nvPr/>
        </p:nvSpPr>
        <p:spPr>
          <a:xfrm>
            <a:off x="1051768" y="3836695"/>
            <a:ext cx="5501434"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 ML</a:t>
            </a:r>
            <a:endParaRPr lang="de-DE" dirty="0"/>
          </a:p>
        </p:txBody>
      </p:sp>
      <p:sp>
        <p:nvSpPr>
          <p:cNvPr id="12" name="Rectangle 11">
            <a:extLst>
              <a:ext uri="{FF2B5EF4-FFF2-40B4-BE49-F238E27FC236}">
                <a16:creationId xmlns:a16="http://schemas.microsoft.com/office/drawing/2014/main" id="{1F2F900E-D347-427F-8BB4-2F4E17A59698}"/>
              </a:ext>
            </a:extLst>
          </p:cNvPr>
          <p:cNvSpPr/>
          <p:nvPr/>
        </p:nvSpPr>
        <p:spPr>
          <a:xfrm>
            <a:off x="1075006" y="5553573"/>
            <a:ext cx="2865749" cy="85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Windows /Linux Dual Boot</a:t>
            </a:r>
          </a:p>
          <a:p>
            <a:pPr algn="ctr"/>
            <a:r>
              <a:rPr lang="en-US" dirty="0"/>
              <a:t>Linux Subsystem -&gt; just no</a:t>
            </a:r>
            <a:endParaRPr lang="de-DE" dirty="0"/>
          </a:p>
        </p:txBody>
      </p:sp>
      <p:sp>
        <p:nvSpPr>
          <p:cNvPr id="9" name="TextBox 8">
            <a:extLst>
              <a:ext uri="{FF2B5EF4-FFF2-40B4-BE49-F238E27FC236}">
                <a16:creationId xmlns:a16="http://schemas.microsoft.com/office/drawing/2014/main" id="{A3395044-FBF7-4D93-B419-223E6DCA5F75}"/>
              </a:ext>
            </a:extLst>
          </p:cNvPr>
          <p:cNvSpPr txBox="1"/>
          <p:nvPr/>
        </p:nvSpPr>
        <p:spPr>
          <a:xfrm>
            <a:off x="1075006" y="4564860"/>
            <a:ext cx="6096000" cy="646331"/>
          </a:xfrm>
          <a:prstGeom prst="rect">
            <a:avLst/>
          </a:prstGeom>
          <a:noFill/>
        </p:spPr>
        <p:txBody>
          <a:bodyPr wrap="square">
            <a:spAutoFit/>
          </a:bodyPr>
          <a:lstStyle/>
          <a:p>
            <a:r>
              <a:rPr lang="de-DE" dirty="0"/>
              <a:t>C:\Users\lukast\Documents\mln</a:t>
            </a:r>
          </a:p>
          <a:p>
            <a:endParaRPr lang="de-DE" dirty="0"/>
          </a:p>
        </p:txBody>
      </p:sp>
      <p:sp>
        <p:nvSpPr>
          <p:cNvPr id="4" name="Rectangle 3">
            <a:extLst>
              <a:ext uri="{FF2B5EF4-FFF2-40B4-BE49-F238E27FC236}">
                <a16:creationId xmlns:a16="http://schemas.microsoft.com/office/drawing/2014/main" id="{876CC94C-CA7E-47FA-833A-CDDF650698D8}"/>
              </a:ext>
            </a:extLst>
          </p:cNvPr>
          <p:cNvSpPr/>
          <p:nvPr/>
        </p:nvSpPr>
        <p:spPr>
          <a:xfrm>
            <a:off x="1051768" y="2661451"/>
            <a:ext cx="2865749" cy="852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 Data Science VM</a:t>
            </a:r>
            <a:endParaRPr lang="de-DE" dirty="0"/>
          </a:p>
        </p:txBody>
      </p:sp>
    </p:spTree>
    <p:extLst>
      <p:ext uri="{BB962C8B-B14F-4D97-AF65-F5344CB8AC3E}">
        <p14:creationId xmlns:p14="http://schemas.microsoft.com/office/powerpoint/2010/main" val="34438129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EE6FF-14D2-47FD-98D6-34CC715BD206}"/>
              </a:ext>
            </a:extLst>
          </p:cNvPr>
          <p:cNvSpPr>
            <a:spLocks noGrp="1"/>
          </p:cNvSpPr>
          <p:nvPr>
            <p:ph type="title"/>
          </p:nvPr>
        </p:nvSpPr>
        <p:spPr/>
        <p:txBody>
          <a:bodyPr/>
          <a:lstStyle/>
          <a:p>
            <a:r>
              <a:rPr lang="de-AT" dirty="0"/>
              <a:t>Game Environments: Gym</a:t>
            </a:r>
            <a:endParaRPr lang="en-US" dirty="0"/>
          </a:p>
        </p:txBody>
      </p:sp>
      <p:sp>
        <p:nvSpPr>
          <p:cNvPr id="3" name="Content Placeholder 2">
            <a:extLst>
              <a:ext uri="{FF2B5EF4-FFF2-40B4-BE49-F238E27FC236}">
                <a16:creationId xmlns:a16="http://schemas.microsoft.com/office/drawing/2014/main" id="{72B40CE5-D276-48A8-A9B7-8E86783DE225}"/>
              </a:ext>
            </a:extLst>
          </p:cNvPr>
          <p:cNvSpPr>
            <a:spLocks noGrp="1"/>
          </p:cNvSpPr>
          <p:nvPr>
            <p:ph idx="1"/>
          </p:nvPr>
        </p:nvSpPr>
        <p:spPr/>
        <p:txBody>
          <a:bodyPr/>
          <a:lstStyle/>
          <a:p>
            <a:r>
              <a:rPr lang="de-AT" dirty="0"/>
              <a:t>Open AI Framework</a:t>
            </a:r>
          </a:p>
          <a:p>
            <a:pPr lvl="1"/>
            <a:r>
              <a:rPr lang="de-AT" dirty="0"/>
              <a:t>Atari Games</a:t>
            </a:r>
          </a:p>
          <a:p>
            <a:pPr lvl="1"/>
            <a:r>
              <a:rPr lang="de-AT" dirty="0"/>
              <a:t>Classic Control problems -&gt; good for testing</a:t>
            </a:r>
          </a:p>
          <a:p>
            <a:pPr lvl="1"/>
            <a:r>
              <a:rPr lang="de-AT" dirty="0"/>
              <a:t>Board Games</a:t>
            </a:r>
          </a:p>
          <a:p>
            <a:pPr lvl="1"/>
            <a:r>
              <a:rPr lang="de-AT" dirty="0"/>
              <a:t>...</a:t>
            </a:r>
            <a:endParaRPr lang="en-US" dirty="0"/>
          </a:p>
        </p:txBody>
      </p:sp>
    </p:spTree>
    <p:extLst>
      <p:ext uri="{BB962C8B-B14F-4D97-AF65-F5344CB8AC3E}">
        <p14:creationId xmlns:p14="http://schemas.microsoft.com/office/powerpoint/2010/main" val="2867201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CD177-675A-4C9F-A519-A43A107D0F38}"/>
              </a:ext>
            </a:extLst>
          </p:cNvPr>
          <p:cNvSpPr>
            <a:spLocks noGrp="1"/>
          </p:cNvSpPr>
          <p:nvPr>
            <p:ph type="title"/>
          </p:nvPr>
        </p:nvSpPr>
        <p:spPr/>
        <p:txBody>
          <a:bodyPr/>
          <a:lstStyle/>
          <a:p>
            <a:r>
              <a:rPr lang="en-US" dirty="0"/>
              <a:t>RAY</a:t>
            </a:r>
            <a:endParaRPr lang="de-DE" dirty="0"/>
          </a:p>
        </p:txBody>
      </p:sp>
      <p:sp>
        <p:nvSpPr>
          <p:cNvPr id="3" name="Content Placeholder 2">
            <a:extLst>
              <a:ext uri="{FF2B5EF4-FFF2-40B4-BE49-F238E27FC236}">
                <a16:creationId xmlns:a16="http://schemas.microsoft.com/office/drawing/2014/main" id="{0A9E4199-6A6B-4953-B170-3243BDEA017B}"/>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A7BE40A0-CB6A-43B7-B5ED-74F40CD151B5}"/>
              </a:ext>
            </a:extLst>
          </p:cNvPr>
          <p:cNvPicPr>
            <a:picLocks noChangeAspect="1"/>
          </p:cNvPicPr>
          <p:nvPr/>
        </p:nvPicPr>
        <p:blipFill>
          <a:blip r:embed="rId2"/>
          <a:stretch>
            <a:fillRect/>
          </a:stretch>
        </p:blipFill>
        <p:spPr>
          <a:xfrm>
            <a:off x="2278610" y="681037"/>
            <a:ext cx="8636000" cy="4763410"/>
          </a:xfrm>
          <a:prstGeom prst="rect">
            <a:avLst/>
          </a:prstGeom>
        </p:spPr>
      </p:pic>
      <p:sp>
        <p:nvSpPr>
          <p:cNvPr id="6" name="TextBox 5">
            <a:extLst>
              <a:ext uri="{FF2B5EF4-FFF2-40B4-BE49-F238E27FC236}">
                <a16:creationId xmlns:a16="http://schemas.microsoft.com/office/drawing/2014/main" id="{4ABAFE71-B576-4802-8B35-B23E2ED00409}"/>
              </a:ext>
            </a:extLst>
          </p:cNvPr>
          <p:cNvSpPr txBox="1"/>
          <p:nvPr/>
        </p:nvSpPr>
        <p:spPr>
          <a:xfrm>
            <a:off x="1052945" y="6176963"/>
            <a:ext cx="6096000" cy="646331"/>
          </a:xfrm>
          <a:prstGeom prst="rect">
            <a:avLst/>
          </a:prstGeom>
          <a:noFill/>
        </p:spPr>
        <p:txBody>
          <a:bodyPr wrap="square">
            <a:spAutoFit/>
          </a:bodyPr>
          <a:lstStyle/>
          <a:p>
            <a:r>
              <a:rPr lang="de-DE" dirty="0"/>
              <a:t>https://www.youtube.com/watch?v=8tG8PJC6oaU&amp;ab_channel=AICamp</a:t>
            </a:r>
          </a:p>
        </p:txBody>
      </p:sp>
    </p:spTree>
    <p:extLst>
      <p:ext uri="{BB962C8B-B14F-4D97-AF65-F5344CB8AC3E}">
        <p14:creationId xmlns:p14="http://schemas.microsoft.com/office/powerpoint/2010/main" val="40541870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3F1FA-E835-42BC-AF32-729E9B7AD6F5}"/>
              </a:ext>
            </a:extLst>
          </p:cNvPr>
          <p:cNvSpPr>
            <a:spLocks noGrp="1"/>
          </p:cNvSpPr>
          <p:nvPr>
            <p:ph type="title"/>
          </p:nvPr>
        </p:nvSpPr>
        <p:spPr/>
        <p:txBody>
          <a:bodyPr/>
          <a:lstStyle/>
          <a:p>
            <a:r>
              <a:rPr lang="en-US" dirty="0"/>
              <a:t>Deep Learning</a:t>
            </a:r>
            <a:endParaRPr lang="de-DE" dirty="0"/>
          </a:p>
        </p:txBody>
      </p:sp>
      <p:sp>
        <p:nvSpPr>
          <p:cNvPr id="3" name="Content Placeholder 2">
            <a:extLst>
              <a:ext uri="{FF2B5EF4-FFF2-40B4-BE49-F238E27FC236}">
                <a16:creationId xmlns:a16="http://schemas.microsoft.com/office/drawing/2014/main" id="{1B0A1202-89EA-4359-B1C1-2D1B8DF4B487}"/>
              </a:ext>
            </a:extLst>
          </p:cNvPr>
          <p:cNvSpPr>
            <a:spLocks noGrp="1"/>
          </p:cNvSpPr>
          <p:nvPr>
            <p:ph idx="1"/>
          </p:nvPr>
        </p:nvSpPr>
        <p:spPr/>
        <p:txBody>
          <a:bodyPr/>
          <a:lstStyle/>
          <a:p>
            <a:r>
              <a:rPr lang="en-US" dirty="0" err="1"/>
              <a:t>Hier</a:t>
            </a:r>
            <a:r>
              <a:rPr lang="en-US" dirty="0"/>
              <a:t> das </a:t>
            </a:r>
            <a:r>
              <a:rPr lang="en-US" dirty="0" err="1"/>
              <a:t>Beispiel</a:t>
            </a:r>
            <a:r>
              <a:rPr lang="en-US" dirty="0"/>
              <a:t> </a:t>
            </a:r>
            <a:r>
              <a:rPr lang="en-US" dirty="0" err="1"/>
              <a:t>mit</a:t>
            </a:r>
            <a:r>
              <a:rPr lang="en-US" dirty="0"/>
              <a:t> Gradient Descent </a:t>
            </a:r>
            <a:r>
              <a:rPr lang="en-US" dirty="0" err="1"/>
              <a:t>raussuchen</a:t>
            </a:r>
            <a:r>
              <a:rPr lang="en-US" dirty="0"/>
              <a:t> (Deep learning for Vision)</a:t>
            </a:r>
            <a:endParaRPr lang="de-DE" dirty="0"/>
          </a:p>
        </p:txBody>
      </p:sp>
    </p:spTree>
    <p:extLst>
      <p:ext uri="{BB962C8B-B14F-4D97-AF65-F5344CB8AC3E}">
        <p14:creationId xmlns:p14="http://schemas.microsoft.com/office/powerpoint/2010/main" val="8710317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F1F6E-385B-4931-A928-6BD2626723B6}"/>
              </a:ext>
            </a:extLst>
          </p:cNvPr>
          <p:cNvSpPr>
            <a:spLocks noGrp="1"/>
          </p:cNvSpPr>
          <p:nvPr>
            <p:ph type="title"/>
          </p:nvPr>
        </p:nvSpPr>
        <p:spPr/>
        <p:txBody>
          <a:bodyPr/>
          <a:lstStyle/>
          <a:p>
            <a:r>
              <a:rPr lang="en-US" dirty="0"/>
              <a:t>Custom Environments</a:t>
            </a:r>
            <a:endParaRPr lang="de-DE" dirty="0"/>
          </a:p>
        </p:txBody>
      </p:sp>
      <p:sp>
        <p:nvSpPr>
          <p:cNvPr id="3" name="Content Placeholder 2">
            <a:extLst>
              <a:ext uri="{FF2B5EF4-FFF2-40B4-BE49-F238E27FC236}">
                <a16:creationId xmlns:a16="http://schemas.microsoft.com/office/drawing/2014/main" id="{E35410F0-EEC3-46CE-8291-C3D392D2BEBA}"/>
              </a:ext>
            </a:extLst>
          </p:cNvPr>
          <p:cNvSpPr>
            <a:spLocks noGrp="1"/>
          </p:cNvSpPr>
          <p:nvPr>
            <p:ph idx="1"/>
          </p:nvPr>
        </p:nvSpPr>
        <p:spPr/>
        <p:txBody>
          <a:bodyPr/>
          <a:lstStyle/>
          <a:p>
            <a:r>
              <a:rPr lang="de-DE" dirty="0">
                <a:hlinkClick r:id="rId2"/>
              </a:rPr>
              <a:t>RLlib Environments — Ray v2.0.0.dev0</a:t>
            </a:r>
            <a:endParaRPr lang="de-DE" dirty="0"/>
          </a:p>
          <a:p>
            <a:endParaRPr lang="de-DE" dirty="0"/>
          </a:p>
        </p:txBody>
      </p:sp>
    </p:spTree>
    <p:extLst>
      <p:ext uri="{BB962C8B-B14F-4D97-AF65-F5344CB8AC3E}">
        <p14:creationId xmlns:p14="http://schemas.microsoft.com/office/powerpoint/2010/main" val="23706393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80056-12DF-4037-80D7-C2101344D0D8}"/>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EC429518-7A8C-4BB5-85DA-F275FF477FF7}"/>
              </a:ext>
            </a:extLst>
          </p:cNvPr>
          <p:cNvSpPr>
            <a:spLocks noGrp="1"/>
          </p:cNvSpPr>
          <p:nvPr>
            <p:ph idx="1"/>
          </p:nvPr>
        </p:nvSpPr>
        <p:spPr/>
        <p:txBody>
          <a:bodyPr/>
          <a:lstStyle/>
          <a:p>
            <a:r>
              <a:rPr lang="de-DE" dirty="0">
                <a:hlinkClick r:id="rId2"/>
              </a:rPr>
              <a:t>https://techcommunity.microsoft.com/t5/azure-ai/introducing-reinforcement-learning-on-azure-machine-learning/ba-p/1403028</a:t>
            </a:r>
            <a:endParaRPr lang="de-DE" dirty="0"/>
          </a:p>
          <a:p>
            <a:r>
              <a:rPr lang="de-DE" dirty="0">
                <a:hlinkClick r:id="rId3"/>
              </a:rPr>
              <a:t>https://github.com/Azure/MachineLearningNotebooks/tree/master/how-to-use-azureml/reinforcement-learning</a:t>
            </a:r>
            <a:endParaRPr lang="de-DE" dirty="0"/>
          </a:p>
          <a:p>
            <a:r>
              <a:rPr lang="de-DE" b="0" i="0" dirty="0">
                <a:effectLst/>
                <a:latin typeface="Roboto" panose="02000000000000000000" pitchFamily="2" charset="0"/>
                <a:hlinkClick r:id="rId4"/>
              </a:rPr>
              <a:t>https://github.com/ray-project/ray</a:t>
            </a:r>
            <a:endParaRPr lang="de-DE" dirty="0"/>
          </a:p>
          <a:p>
            <a:r>
              <a:rPr lang="de-DE" dirty="0">
                <a:hlinkClick r:id="rId5"/>
              </a:rPr>
              <a:t>http://karpathy.github.io/2016/05/31/rl/</a:t>
            </a:r>
            <a:endParaRPr lang="de-DE" dirty="0"/>
          </a:p>
          <a:p>
            <a:r>
              <a:rPr lang="de-DE" dirty="0">
                <a:hlinkClick r:id="rId6"/>
              </a:rPr>
              <a:t>https://cs.stanford.edu/people/karpathy/reinforcejs/gridworld_dp.html</a:t>
            </a:r>
            <a:endParaRPr lang="de-DE" dirty="0"/>
          </a:p>
          <a:p>
            <a:endParaRPr lang="de-DE" dirty="0"/>
          </a:p>
          <a:p>
            <a:endParaRPr lang="de-DE" dirty="0"/>
          </a:p>
        </p:txBody>
      </p:sp>
    </p:spTree>
    <p:extLst>
      <p:ext uri="{BB962C8B-B14F-4D97-AF65-F5344CB8AC3E}">
        <p14:creationId xmlns:p14="http://schemas.microsoft.com/office/powerpoint/2010/main" val="15336216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EF71E-8C3E-4BF6-8CE1-DBE24E3DF590}"/>
              </a:ext>
            </a:extLst>
          </p:cNvPr>
          <p:cNvSpPr>
            <a:spLocks noGrp="1"/>
          </p:cNvSpPr>
          <p:nvPr>
            <p:ph type="title"/>
          </p:nvPr>
        </p:nvSpPr>
        <p:spPr/>
        <p:txBody>
          <a:bodyPr/>
          <a:lstStyle/>
          <a:p>
            <a:r>
              <a:rPr lang="en-US" dirty="0"/>
              <a:t>Issues I ran into</a:t>
            </a:r>
            <a:endParaRPr lang="de-DE" dirty="0"/>
          </a:p>
        </p:txBody>
      </p:sp>
      <p:sp>
        <p:nvSpPr>
          <p:cNvPr id="3" name="Content Placeholder 2">
            <a:extLst>
              <a:ext uri="{FF2B5EF4-FFF2-40B4-BE49-F238E27FC236}">
                <a16:creationId xmlns:a16="http://schemas.microsoft.com/office/drawing/2014/main" id="{1836AE7E-A0CB-40DB-BE61-A8436135F5B6}"/>
              </a:ext>
            </a:extLst>
          </p:cNvPr>
          <p:cNvSpPr>
            <a:spLocks noGrp="1"/>
          </p:cNvSpPr>
          <p:nvPr>
            <p:ph idx="1"/>
          </p:nvPr>
        </p:nvSpPr>
        <p:spPr/>
        <p:txBody>
          <a:bodyPr/>
          <a:lstStyle/>
          <a:p>
            <a:r>
              <a:rPr lang="en-US" dirty="0"/>
              <a:t>For the cartpole </a:t>
            </a:r>
            <a:r>
              <a:rPr lang="en-US" dirty="0" err="1"/>
              <a:t>rl</a:t>
            </a:r>
            <a:r>
              <a:rPr lang="en-US" dirty="0"/>
              <a:t> on </a:t>
            </a:r>
            <a:r>
              <a:rPr lang="en-US" dirty="0" err="1"/>
              <a:t>sc</a:t>
            </a:r>
            <a:r>
              <a:rPr lang="en-US" dirty="0"/>
              <a:t> demo I had some missing python packages in the docker image (resulting in an error when trying to capture the video) -&gt; fixed this in a fork of the repo and created pull request</a:t>
            </a:r>
            <a:endParaRPr lang="de-DE" dirty="0"/>
          </a:p>
          <a:p>
            <a:r>
              <a:rPr lang="de-DE" dirty="0"/>
              <a:t>Missing Azure CLI for the Atari Distributed pong Demo</a:t>
            </a:r>
          </a:p>
          <a:p>
            <a:pPr marL="0" indent="0">
              <a:buNone/>
            </a:pPr>
            <a:r>
              <a:rPr lang="en-US" dirty="0">
                <a:hlinkClick r:id="rId2"/>
              </a:rPr>
              <a:t>Install the Azure CLI for Windows | Microsoft Docs</a:t>
            </a:r>
            <a:endParaRPr lang="en-US" dirty="0"/>
          </a:p>
        </p:txBody>
      </p:sp>
    </p:spTree>
    <p:extLst>
      <p:ext uri="{BB962C8B-B14F-4D97-AF65-F5344CB8AC3E}">
        <p14:creationId xmlns:p14="http://schemas.microsoft.com/office/powerpoint/2010/main" val="955702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BB557-A609-4382-8E5C-E847D622A2A1}"/>
              </a:ext>
            </a:extLst>
          </p:cNvPr>
          <p:cNvSpPr>
            <a:spLocks noGrp="1"/>
          </p:cNvSpPr>
          <p:nvPr>
            <p:ph type="title"/>
          </p:nvPr>
        </p:nvSpPr>
        <p:spPr/>
        <p:txBody>
          <a:bodyPr/>
          <a:lstStyle/>
          <a:p>
            <a:r>
              <a:rPr lang="en-US" dirty="0"/>
              <a:t>Lab Project</a:t>
            </a:r>
            <a:endParaRPr lang="de-DE" dirty="0"/>
          </a:p>
        </p:txBody>
      </p:sp>
      <p:sp>
        <p:nvSpPr>
          <p:cNvPr id="3" name="Content Placeholder 2">
            <a:extLst>
              <a:ext uri="{FF2B5EF4-FFF2-40B4-BE49-F238E27FC236}">
                <a16:creationId xmlns:a16="http://schemas.microsoft.com/office/drawing/2014/main" id="{B11A6B5B-2F44-4F86-A467-A5485A39B70E}"/>
              </a:ext>
            </a:extLst>
          </p:cNvPr>
          <p:cNvSpPr>
            <a:spLocks noGrp="1"/>
          </p:cNvSpPr>
          <p:nvPr>
            <p:ph idx="1"/>
          </p:nvPr>
        </p:nvSpPr>
        <p:spPr/>
        <p:txBody>
          <a:bodyPr/>
          <a:lstStyle/>
          <a:p>
            <a:r>
              <a:rPr lang="en-US" dirty="0"/>
              <a:t>Students should be able to implement a Game AI for the Mancala Game Engine. (by Robert Fischer </a:t>
            </a:r>
            <a:r>
              <a:rPr lang="en-US" dirty="0">
                <a:hlinkClick r:id="rId2"/>
              </a:rPr>
              <a:t>https://github.com/metzzo</a:t>
            </a:r>
            <a:r>
              <a:rPr lang="en-US" dirty="0"/>
              <a:t> )</a:t>
            </a:r>
            <a:endParaRPr lang="de-DE" dirty="0"/>
          </a:p>
          <a:p>
            <a:endParaRPr lang="en-US" dirty="0"/>
          </a:p>
          <a:p>
            <a:r>
              <a:rPr lang="en-US" dirty="0"/>
              <a:t>Agents will play against each other! </a:t>
            </a:r>
          </a:p>
        </p:txBody>
      </p:sp>
      <p:pic>
        <p:nvPicPr>
          <p:cNvPr id="5" name="Picture 4">
            <a:extLst>
              <a:ext uri="{FF2B5EF4-FFF2-40B4-BE49-F238E27FC236}">
                <a16:creationId xmlns:a16="http://schemas.microsoft.com/office/drawing/2014/main" id="{714416B2-9FC7-42A0-AB9A-708525D035C1}"/>
              </a:ext>
            </a:extLst>
          </p:cNvPr>
          <p:cNvPicPr>
            <a:picLocks noChangeAspect="1"/>
          </p:cNvPicPr>
          <p:nvPr/>
        </p:nvPicPr>
        <p:blipFill>
          <a:blip r:embed="rId3"/>
          <a:stretch>
            <a:fillRect/>
          </a:stretch>
        </p:blipFill>
        <p:spPr>
          <a:xfrm>
            <a:off x="8698871" y="5027550"/>
            <a:ext cx="2298826" cy="1149413"/>
          </a:xfrm>
          <a:prstGeom prst="rect">
            <a:avLst/>
          </a:prstGeom>
        </p:spPr>
      </p:pic>
    </p:spTree>
    <p:extLst>
      <p:ext uri="{BB962C8B-B14F-4D97-AF65-F5344CB8AC3E}">
        <p14:creationId xmlns:p14="http://schemas.microsoft.com/office/powerpoint/2010/main" val="12818708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40E29-C0EE-4400-82EA-6401D5111995}"/>
              </a:ext>
            </a:extLst>
          </p:cNvPr>
          <p:cNvSpPr>
            <a:spLocks noGrp="1"/>
          </p:cNvSpPr>
          <p:nvPr>
            <p:ph type="title"/>
          </p:nvPr>
        </p:nvSpPr>
        <p:spPr/>
        <p:txBody>
          <a:bodyPr/>
          <a:lstStyle/>
          <a:p>
            <a:r>
              <a:rPr lang="en-US" dirty="0"/>
              <a:t>Pong</a:t>
            </a:r>
            <a:endParaRPr lang="de-DE" dirty="0"/>
          </a:p>
        </p:txBody>
      </p:sp>
      <p:pic>
        <p:nvPicPr>
          <p:cNvPr id="1026" name="Picture 2" descr="A picture containing text, device, gauge&#10;&#10;Description automatically generated">
            <a:extLst>
              <a:ext uri="{FF2B5EF4-FFF2-40B4-BE49-F238E27FC236}">
                <a16:creationId xmlns:a16="http://schemas.microsoft.com/office/drawing/2014/main" id="{68C1E7EB-BBD3-4A99-82CE-E7F5052FA91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82320" y="1626235"/>
            <a:ext cx="1524000" cy="2000250"/>
          </a:xfrm>
          <a:prstGeom prst="rect">
            <a:avLst/>
          </a:prstGeom>
          <a:noFill/>
        </p:spPr>
      </p:pic>
    </p:spTree>
    <p:extLst>
      <p:ext uri="{BB962C8B-B14F-4D97-AF65-F5344CB8AC3E}">
        <p14:creationId xmlns:p14="http://schemas.microsoft.com/office/powerpoint/2010/main" val="10998835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23128-30E0-4E9A-ABE7-5D200B0C1E77}"/>
              </a:ext>
            </a:extLst>
          </p:cNvPr>
          <p:cNvSpPr>
            <a:spLocks noGrp="1"/>
          </p:cNvSpPr>
          <p:nvPr>
            <p:ph type="title"/>
          </p:nvPr>
        </p:nvSpPr>
        <p:spPr/>
        <p:txBody>
          <a:bodyPr/>
          <a:lstStyle/>
          <a:p>
            <a:r>
              <a:rPr lang="en-US" dirty="0"/>
              <a:t>Pong</a:t>
            </a:r>
            <a:endParaRPr lang="de-DE" dirty="0"/>
          </a:p>
        </p:txBody>
      </p:sp>
      <p:sp>
        <p:nvSpPr>
          <p:cNvPr id="3" name="Content Placeholder 2">
            <a:extLst>
              <a:ext uri="{FF2B5EF4-FFF2-40B4-BE49-F238E27FC236}">
                <a16:creationId xmlns:a16="http://schemas.microsoft.com/office/drawing/2014/main" id="{3CDC9C70-C49F-452D-A93C-71B03B89732D}"/>
              </a:ext>
            </a:extLst>
          </p:cNvPr>
          <p:cNvSpPr>
            <a:spLocks noGrp="1"/>
          </p:cNvSpPr>
          <p:nvPr>
            <p:ph idx="1"/>
          </p:nvPr>
        </p:nvSpPr>
        <p:spPr/>
        <p:txBody>
          <a:bodyPr>
            <a:normAutofit fontScale="92500"/>
          </a:bodyPr>
          <a:lstStyle/>
          <a:p>
            <a:r>
              <a:rPr lang="de-DE" dirty="0"/>
              <a:t> File "/opt/miniconda/lib/python3.7/site-packages/tensorflow/python/client/session.py", line 1149, in _run</a:t>
            </a:r>
          </a:p>
          <a:p>
            <a:r>
              <a:rPr lang="de-DE" dirty="0"/>
              <a:t>    str(subfeed_t.get_shape())))</a:t>
            </a:r>
          </a:p>
          <a:p>
            <a:r>
              <a:rPr lang="de-DE" dirty="0"/>
              <a:t>ValueError: Cannot feed value of shape (4, 4, 4, 16) for Tensor 'default_policy/Placeholder_default_policy/conv1/kernel:0', which has shape '(8, 8, 4, 16)'</a:t>
            </a:r>
          </a:p>
          <a:p>
            <a:r>
              <a:rPr lang="de-DE" dirty="0"/>
              <a:t>2021-08-25 15:51:15.470861: CPU Usage: 24.1%,  Memory Usage: 6.0%, Memory Total/Available: 59074052096/55516184576</a:t>
            </a:r>
          </a:p>
          <a:p>
            <a:r>
              <a:rPr lang="de-DE" dirty="0"/>
              <a:t>[2m[36m(pid=147)[0m /opt/miniconda/lib/python3.7/site-packages/tensorboard/compat/tensorflow_stub/dtypes.py:541: FutureWar</a:t>
            </a:r>
          </a:p>
        </p:txBody>
      </p:sp>
    </p:spTree>
    <p:extLst>
      <p:ext uri="{BB962C8B-B14F-4D97-AF65-F5344CB8AC3E}">
        <p14:creationId xmlns:p14="http://schemas.microsoft.com/office/powerpoint/2010/main" val="2460737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02D5F-C61D-4D54-9978-63A4FFF11C3A}"/>
              </a:ext>
            </a:extLst>
          </p:cNvPr>
          <p:cNvSpPr>
            <a:spLocks noGrp="1"/>
          </p:cNvSpPr>
          <p:nvPr>
            <p:ph type="title"/>
          </p:nvPr>
        </p:nvSpPr>
        <p:spPr/>
        <p:txBody>
          <a:bodyPr/>
          <a:lstStyle/>
          <a:p>
            <a:r>
              <a:rPr lang="en-US" dirty="0"/>
              <a:t>What Makes a Game?</a:t>
            </a:r>
            <a:endParaRPr lang="de-DE" dirty="0"/>
          </a:p>
        </p:txBody>
      </p:sp>
      <p:pic>
        <p:nvPicPr>
          <p:cNvPr id="5" name="Picture 4">
            <a:extLst>
              <a:ext uri="{FF2B5EF4-FFF2-40B4-BE49-F238E27FC236}">
                <a16:creationId xmlns:a16="http://schemas.microsoft.com/office/drawing/2014/main" id="{915B5A64-9411-4324-93FF-46FD5045C333}"/>
              </a:ext>
            </a:extLst>
          </p:cNvPr>
          <p:cNvPicPr>
            <a:picLocks noChangeAspect="1"/>
          </p:cNvPicPr>
          <p:nvPr/>
        </p:nvPicPr>
        <p:blipFill>
          <a:blip r:embed="rId2"/>
          <a:stretch>
            <a:fillRect/>
          </a:stretch>
        </p:blipFill>
        <p:spPr>
          <a:xfrm>
            <a:off x="838200" y="1369099"/>
            <a:ext cx="8476209" cy="5289724"/>
          </a:xfrm>
          <a:prstGeom prst="rect">
            <a:avLst/>
          </a:prstGeom>
        </p:spPr>
      </p:pic>
    </p:spTree>
    <p:extLst>
      <p:ext uri="{BB962C8B-B14F-4D97-AF65-F5344CB8AC3E}">
        <p14:creationId xmlns:p14="http://schemas.microsoft.com/office/powerpoint/2010/main" val="2486697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6D52C-5BFC-482B-BA4E-EF87789A0B4A}"/>
              </a:ext>
            </a:extLst>
          </p:cNvPr>
          <p:cNvSpPr>
            <a:spLocks noGrp="1"/>
          </p:cNvSpPr>
          <p:nvPr>
            <p:ph type="title"/>
          </p:nvPr>
        </p:nvSpPr>
        <p:spPr/>
        <p:txBody>
          <a:bodyPr/>
          <a:lstStyle/>
          <a:p>
            <a:r>
              <a:rPr lang="en-US" dirty="0"/>
              <a:t>Algorithmic Concepts &amp; Terms</a:t>
            </a:r>
            <a:endParaRPr lang="de-DE" dirty="0"/>
          </a:p>
        </p:txBody>
      </p:sp>
      <p:sp>
        <p:nvSpPr>
          <p:cNvPr id="3" name="Content Placeholder 2">
            <a:extLst>
              <a:ext uri="{FF2B5EF4-FFF2-40B4-BE49-F238E27FC236}">
                <a16:creationId xmlns:a16="http://schemas.microsoft.com/office/drawing/2014/main" id="{D78EFF82-2A1B-46B0-A82E-560A5BAF8F9A}"/>
              </a:ext>
            </a:extLst>
          </p:cNvPr>
          <p:cNvSpPr>
            <a:spLocks noGrp="1"/>
          </p:cNvSpPr>
          <p:nvPr>
            <p:ph idx="1"/>
          </p:nvPr>
        </p:nvSpPr>
        <p:spPr/>
        <p:txBody>
          <a:bodyPr/>
          <a:lstStyle/>
          <a:p>
            <a:r>
              <a:rPr lang="en-US" dirty="0"/>
              <a:t>What makes a strategy?</a:t>
            </a:r>
          </a:p>
          <a:p>
            <a:pPr lvl="1"/>
            <a:r>
              <a:rPr lang="en-US" dirty="0"/>
              <a:t>Rules, freedom of choice, rewards for actions</a:t>
            </a:r>
          </a:p>
          <a:p>
            <a:r>
              <a:rPr lang="en-US" dirty="0"/>
              <a:t>Search strategies:</a:t>
            </a:r>
          </a:p>
          <a:p>
            <a:pPr lvl="1"/>
            <a:r>
              <a:rPr lang="en-US" dirty="0"/>
              <a:t>Dumb fast (</a:t>
            </a:r>
            <a:r>
              <a:rPr lang="en-US" dirty="0" err="1"/>
              <a:t>e.g</a:t>
            </a:r>
            <a:r>
              <a:rPr lang="en-US" dirty="0"/>
              <a:t> Minimax) -&gt; Exhaustive tree search (trying out all moves)</a:t>
            </a:r>
          </a:p>
          <a:p>
            <a:pPr lvl="1"/>
            <a:r>
              <a:rPr lang="en-US" dirty="0"/>
              <a:t>Smart slow (</a:t>
            </a:r>
            <a:r>
              <a:rPr lang="en-US" dirty="0" err="1"/>
              <a:t>e.g</a:t>
            </a:r>
            <a:r>
              <a:rPr lang="en-US" dirty="0"/>
              <a:t> MCTS)</a:t>
            </a:r>
          </a:p>
          <a:p>
            <a:r>
              <a:rPr lang="de-DE" dirty="0"/>
              <a:t>Search stability:</a:t>
            </a:r>
          </a:p>
          <a:p>
            <a:pPr lvl="1"/>
            <a:r>
              <a:rPr lang="de-DE" dirty="0"/>
              <a:t>Fail hard: deterministic, stable, expensive</a:t>
            </a:r>
          </a:p>
          <a:p>
            <a:pPr lvl="1"/>
            <a:r>
              <a:rPr lang="de-DE" dirty="0"/>
              <a:t>Fail soft: probabilistic, heuristic, unstable, cheaper</a:t>
            </a:r>
          </a:p>
        </p:txBody>
      </p:sp>
    </p:spTree>
    <p:extLst>
      <p:ext uri="{BB962C8B-B14F-4D97-AF65-F5344CB8AC3E}">
        <p14:creationId xmlns:p14="http://schemas.microsoft.com/office/powerpoint/2010/main" val="1035430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E8195-8AEB-49C5-8EA4-B62F35B71536}"/>
              </a:ext>
            </a:extLst>
          </p:cNvPr>
          <p:cNvSpPr>
            <a:spLocks noGrp="1"/>
          </p:cNvSpPr>
          <p:nvPr>
            <p:ph type="title"/>
          </p:nvPr>
        </p:nvSpPr>
        <p:spPr/>
        <p:txBody>
          <a:bodyPr/>
          <a:lstStyle/>
          <a:p>
            <a:r>
              <a:rPr lang="en-US" dirty="0"/>
              <a:t>tic toe- Dumb Fast: Minimax Algorithm</a:t>
            </a:r>
            <a:endParaRPr lang="de-DE" dirty="0"/>
          </a:p>
        </p:txBody>
      </p:sp>
      <p:sp>
        <p:nvSpPr>
          <p:cNvPr id="3" name="Content Placeholder 2">
            <a:extLst>
              <a:ext uri="{FF2B5EF4-FFF2-40B4-BE49-F238E27FC236}">
                <a16:creationId xmlns:a16="http://schemas.microsoft.com/office/drawing/2014/main" id="{4F565F94-C9F7-4D1E-861F-F3195491550D}"/>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08CB1465-93EA-43B4-B2F8-F0CBD4C18D5C}"/>
              </a:ext>
            </a:extLst>
          </p:cNvPr>
          <p:cNvPicPr>
            <a:picLocks noChangeAspect="1"/>
          </p:cNvPicPr>
          <p:nvPr/>
        </p:nvPicPr>
        <p:blipFill>
          <a:blip r:embed="rId3"/>
          <a:stretch>
            <a:fillRect/>
          </a:stretch>
        </p:blipFill>
        <p:spPr>
          <a:xfrm>
            <a:off x="838200" y="1600154"/>
            <a:ext cx="7918411" cy="5167312"/>
          </a:xfrm>
          <a:prstGeom prst="rect">
            <a:avLst/>
          </a:prstGeom>
        </p:spPr>
      </p:pic>
    </p:spTree>
    <p:extLst>
      <p:ext uri="{BB962C8B-B14F-4D97-AF65-F5344CB8AC3E}">
        <p14:creationId xmlns:p14="http://schemas.microsoft.com/office/powerpoint/2010/main" val="1869661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23D3E-633A-48DD-98EE-73EDC8447FC9}"/>
              </a:ext>
            </a:extLst>
          </p:cNvPr>
          <p:cNvSpPr>
            <a:spLocks noGrp="1"/>
          </p:cNvSpPr>
          <p:nvPr>
            <p:ph type="title"/>
          </p:nvPr>
        </p:nvSpPr>
        <p:spPr/>
        <p:txBody>
          <a:bodyPr/>
          <a:lstStyle/>
          <a:p>
            <a:r>
              <a:rPr lang="en-US" dirty="0"/>
              <a:t>Numeric Example</a:t>
            </a:r>
            <a:endParaRPr lang="de-DE" dirty="0"/>
          </a:p>
        </p:txBody>
      </p:sp>
      <p:sp>
        <p:nvSpPr>
          <p:cNvPr id="3" name="Content Placeholder 2">
            <a:extLst>
              <a:ext uri="{FF2B5EF4-FFF2-40B4-BE49-F238E27FC236}">
                <a16:creationId xmlns:a16="http://schemas.microsoft.com/office/drawing/2014/main" id="{FC560A40-7285-4F3F-B7AD-4F03C0A07FE4}"/>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744094B3-A652-44E6-8887-81F1BE516CA5}"/>
              </a:ext>
            </a:extLst>
          </p:cNvPr>
          <p:cNvPicPr>
            <a:picLocks noChangeAspect="1"/>
          </p:cNvPicPr>
          <p:nvPr/>
        </p:nvPicPr>
        <p:blipFill>
          <a:blip r:embed="rId2"/>
          <a:stretch>
            <a:fillRect/>
          </a:stretch>
        </p:blipFill>
        <p:spPr>
          <a:xfrm>
            <a:off x="701020" y="1417638"/>
            <a:ext cx="8178725" cy="5167312"/>
          </a:xfrm>
          <a:prstGeom prst="rect">
            <a:avLst/>
          </a:prstGeom>
        </p:spPr>
      </p:pic>
      <p:sp>
        <p:nvSpPr>
          <p:cNvPr id="4" name="Speech Bubble: Rectangle 3">
            <a:extLst>
              <a:ext uri="{FF2B5EF4-FFF2-40B4-BE49-F238E27FC236}">
                <a16:creationId xmlns:a16="http://schemas.microsoft.com/office/drawing/2014/main" id="{D5F00D79-D62A-4445-8DC7-6C7604D1D565}"/>
              </a:ext>
            </a:extLst>
          </p:cNvPr>
          <p:cNvSpPr/>
          <p:nvPr/>
        </p:nvSpPr>
        <p:spPr>
          <a:xfrm>
            <a:off x="8099945" y="962167"/>
            <a:ext cx="2688609" cy="948520"/>
          </a:xfrm>
          <a:prstGeom prst="wedgeRectCallout">
            <a:avLst>
              <a:gd name="adj1" fmla="val -136473"/>
              <a:gd name="adj2" fmla="val 495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 Player always wants to maximize his reward</a:t>
            </a:r>
            <a:endParaRPr lang="de-DE" dirty="0"/>
          </a:p>
        </p:txBody>
      </p:sp>
      <p:sp>
        <p:nvSpPr>
          <p:cNvPr id="7" name="Speech Bubble: Rectangle 6">
            <a:extLst>
              <a:ext uri="{FF2B5EF4-FFF2-40B4-BE49-F238E27FC236}">
                <a16:creationId xmlns:a16="http://schemas.microsoft.com/office/drawing/2014/main" id="{C888EC7F-AF70-47C1-9E03-A0450448855E}"/>
              </a:ext>
            </a:extLst>
          </p:cNvPr>
          <p:cNvSpPr/>
          <p:nvPr/>
        </p:nvSpPr>
        <p:spPr>
          <a:xfrm>
            <a:off x="9275927" y="1967552"/>
            <a:ext cx="2688609" cy="948520"/>
          </a:xfrm>
          <a:prstGeom prst="wedgeRectCallout">
            <a:avLst>
              <a:gd name="adj1" fmla="val -136473"/>
              <a:gd name="adj2" fmla="val 495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Odd Player always wants to minimize his reward</a:t>
            </a:r>
            <a:endParaRPr lang="de-DE" dirty="0"/>
          </a:p>
        </p:txBody>
      </p:sp>
      <p:sp>
        <p:nvSpPr>
          <p:cNvPr id="9" name="Speech Bubble: Rectangle 8">
            <a:extLst>
              <a:ext uri="{FF2B5EF4-FFF2-40B4-BE49-F238E27FC236}">
                <a16:creationId xmlns:a16="http://schemas.microsoft.com/office/drawing/2014/main" id="{0DB769B3-6B38-4E1C-B50A-3D92330389C6}"/>
              </a:ext>
            </a:extLst>
          </p:cNvPr>
          <p:cNvSpPr/>
          <p:nvPr/>
        </p:nvSpPr>
        <p:spPr>
          <a:xfrm>
            <a:off x="9134900" y="4822208"/>
            <a:ext cx="2688609" cy="948520"/>
          </a:xfrm>
          <a:prstGeom prst="wedgeRectCallout">
            <a:avLst>
              <a:gd name="adj1" fmla="val -92057"/>
              <a:gd name="adj2" fmla="val 178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Actual Outcome for the even Player</a:t>
            </a:r>
            <a:endParaRPr lang="de-DE" dirty="0"/>
          </a:p>
        </p:txBody>
      </p:sp>
    </p:spTree>
    <p:extLst>
      <p:ext uri="{BB962C8B-B14F-4D97-AF65-F5344CB8AC3E}">
        <p14:creationId xmlns:p14="http://schemas.microsoft.com/office/powerpoint/2010/main" val="1524473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E4ABC-CAF3-4F81-8429-EAE189B72B5D}"/>
              </a:ext>
            </a:extLst>
          </p:cNvPr>
          <p:cNvSpPr>
            <a:spLocks noGrp="1"/>
          </p:cNvSpPr>
          <p:nvPr>
            <p:ph type="title"/>
          </p:nvPr>
        </p:nvSpPr>
        <p:spPr/>
        <p:txBody>
          <a:bodyPr>
            <a:normAutofit fontScale="90000"/>
          </a:bodyPr>
          <a:lstStyle/>
          <a:p>
            <a:r>
              <a:rPr lang="en-US" dirty="0"/>
              <a:t>Minimax all you need is a recursive function f(</a:t>
            </a:r>
            <a:r>
              <a:rPr lang="en-US" dirty="0" err="1"/>
              <a:t>gamestate,player</a:t>
            </a:r>
            <a:r>
              <a:rPr lang="en-US" dirty="0"/>
              <a:t>) to evaluate the value of every move that is currently possible. </a:t>
            </a:r>
            <a:endParaRPr lang="de-DE" dirty="0"/>
          </a:p>
        </p:txBody>
      </p:sp>
      <p:pic>
        <p:nvPicPr>
          <p:cNvPr id="5" name="Picture 4">
            <a:extLst>
              <a:ext uri="{FF2B5EF4-FFF2-40B4-BE49-F238E27FC236}">
                <a16:creationId xmlns:a16="http://schemas.microsoft.com/office/drawing/2014/main" id="{5774069F-22FB-4AAC-A5B3-E81441D25E3D}"/>
              </a:ext>
            </a:extLst>
          </p:cNvPr>
          <p:cNvPicPr>
            <a:picLocks noChangeAspect="1"/>
          </p:cNvPicPr>
          <p:nvPr/>
        </p:nvPicPr>
        <p:blipFill>
          <a:blip r:embed="rId3"/>
          <a:stretch>
            <a:fillRect/>
          </a:stretch>
        </p:blipFill>
        <p:spPr>
          <a:xfrm>
            <a:off x="704601" y="1950720"/>
            <a:ext cx="3279833" cy="3769360"/>
          </a:xfrm>
          <a:prstGeom prst="rect">
            <a:avLst/>
          </a:prstGeom>
        </p:spPr>
      </p:pic>
      <p:pic>
        <p:nvPicPr>
          <p:cNvPr id="7" name="Picture 6">
            <a:extLst>
              <a:ext uri="{FF2B5EF4-FFF2-40B4-BE49-F238E27FC236}">
                <a16:creationId xmlns:a16="http://schemas.microsoft.com/office/drawing/2014/main" id="{CA6F54F9-FA3E-4522-AF7B-908EF526E79E}"/>
              </a:ext>
            </a:extLst>
          </p:cNvPr>
          <p:cNvPicPr>
            <a:picLocks noChangeAspect="1"/>
          </p:cNvPicPr>
          <p:nvPr/>
        </p:nvPicPr>
        <p:blipFill>
          <a:blip r:embed="rId4"/>
          <a:stretch>
            <a:fillRect/>
          </a:stretch>
        </p:blipFill>
        <p:spPr>
          <a:xfrm rot="16200000">
            <a:off x="6340504" y="406400"/>
            <a:ext cx="3435790" cy="6858000"/>
          </a:xfrm>
          <a:prstGeom prst="rect">
            <a:avLst/>
          </a:prstGeom>
        </p:spPr>
      </p:pic>
      <p:sp>
        <p:nvSpPr>
          <p:cNvPr id="6" name="TextBox 5">
            <a:extLst>
              <a:ext uri="{FF2B5EF4-FFF2-40B4-BE49-F238E27FC236}">
                <a16:creationId xmlns:a16="http://schemas.microsoft.com/office/drawing/2014/main" id="{D7D0F760-1868-4299-98B9-2D5A6F4C4451}"/>
              </a:ext>
            </a:extLst>
          </p:cNvPr>
          <p:cNvSpPr txBox="1"/>
          <p:nvPr/>
        </p:nvSpPr>
        <p:spPr>
          <a:xfrm>
            <a:off x="935680" y="5980111"/>
            <a:ext cx="6097508" cy="646331"/>
          </a:xfrm>
          <a:prstGeom prst="rect">
            <a:avLst/>
          </a:prstGeom>
          <a:noFill/>
        </p:spPr>
        <p:txBody>
          <a:bodyPr wrap="square">
            <a:spAutoFit/>
          </a:bodyPr>
          <a:lstStyle/>
          <a:p>
            <a:r>
              <a:rPr lang="de-DE" dirty="0">
                <a:hlinkClick r:id="rId5"/>
              </a:rPr>
              <a:t>https://www.youtube.com/watch?v=l-hh51ncgDI&amp;t=250s&amp;ab_channel=SebastianLague</a:t>
            </a:r>
            <a:r>
              <a:rPr lang="de-DE" dirty="0"/>
              <a:t> </a:t>
            </a:r>
          </a:p>
        </p:txBody>
      </p:sp>
      <p:sp>
        <p:nvSpPr>
          <p:cNvPr id="3" name="Speech Bubble: Rectangle 2">
            <a:extLst>
              <a:ext uri="{FF2B5EF4-FFF2-40B4-BE49-F238E27FC236}">
                <a16:creationId xmlns:a16="http://schemas.microsoft.com/office/drawing/2014/main" id="{417C21B4-0256-4C2E-8493-493C4A1C4156}"/>
              </a:ext>
            </a:extLst>
          </p:cNvPr>
          <p:cNvSpPr/>
          <p:nvPr/>
        </p:nvSpPr>
        <p:spPr>
          <a:xfrm>
            <a:off x="8277366" y="5841242"/>
            <a:ext cx="3132161" cy="852985"/>
          </a:xfrm>
          <a:prstGeom prst="wedgeRectCallout">
            <a:avLst>
              <a:gd name="adj1" fmla="val -18540"/>
              <a:gd name="adj2" fmla="val -1085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Anchor of the recursion when the leave node is reached (</a:t>
            </a:r>
            <a:r>
              <a:rPr lang="en-US" dirty="0" err="1"/>
              <a:t>depthcounter</a:t>
            </a:r>
            <a:r>
              <a:rPr lang="en-US" dirty="0"/>
              <a:t> = 0)</a:t>
            </a:r>
            <a:endParaRPr lang="de-DE" dirty="0"/>
          </a:p>
        </p:txBody>
      </p:sp>
    </p:spTree>
    <p:extLst>
      <p:ext uri="{BB962C8B-B14F-4D97-AF65-F5344CB8AC3E}">
        <p14:creationId xmlns:p14="http://schemas.microsoft.com/office/powerpoint/2010/main" val="6889933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0</TotalTime>
  <Words>2137</Words>
  <Application>Microsoft Office PowerPoint</Application>
  <PresentationFormat>Widescreen</PresentationFormat>
  <Paragraphs>223</Paragraphs>
  <Slides>41</Slides>
  <Notes>12</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Calibri Light</vt:lpstr>
      <vt:lpstr>Roboto</vt:lpstr>
      <vt:lpstr>Segoe UI</vt:lpstr>
      <vt:lpstr>SFMono-Regular</vt:lpstr>
      <vt:lpstr>Office Theme</vt:lpstr>
      <vt:lpstr>Game AI Programming</vt:lpstr>
      <vt:lpstr>Agenda</vt:lpstr>
      <vt:lpstr>History of Game Machines</vt:lpstr>
      <vt:lpstr>Lab Project</vt:lpstr>
      <vt:lpstr>What Makes a Game?</vt:lpstr>
      <vt:lpstr>Algorithmic Concepts &amp; Terms</vt:lpstr>
      <vt:lpstr>tic toe- Dumb Fast: Minimax Algorithm</vt:lpstr>
      <vt:lpstr>Numeric Example</vt:lpstr>
      <vt:lpstr>Minimax all you need is a recursive function f(gamestate,player) to evaluate the value of every move that is currently possible. </vt:lpstr>
      <vt:lpstr>Alpha Beta Pruning</vt:lpstr>
      <vt:lpstr>Alpha Beta Pruning</vt:lpstr>
      <vt:lpstr>Problems in Case of</vt:lpstr>
      <vt:lpstr>Monte Carlo Tree Search</vt:lpstr>
      <vt:lpstr>Bandit Based Methods</vt:lpstr>
      <vt:lpstr>Upper confidence bound, version 1) UCB 1 Strategy</vt:lpstr>
      <vt:lpstr>Game of Mancala</vt:lpstr>
      <vt:lpstr>PowerPoint Presentation</vt:lpstr>
      <vt:lpstr>Environment Config</vt:lpstr>
      <vt:lpstr>Eclipse Run Configuration</vt:lpstr>
      <vt:lpstr>Example Play</vt:lpstr>
      <vt:lpstr>Reinforcement Learning</vt:lpstr>
      <vt:lpstr>PowerPoint Presentation</vt:lpstr>
      <vt:lpstr>PowerPoint Presentation</vt:lpstr>
      <vt:lpstr>Reinforcement Learning</vt:lpstr>
      <vt:lpstr>Model Based vs Model Free</vt:lpstr>
      <vt:lpstr>Policy Based vs Value Based</vt:lpstr>
      <vt:lpstr>On-Policy vs Off-Policy</vt:lpstr>
      <vt:lpstr>Cross Entropy Method</vt:lpstr>
      <vt:lpstr>REINFORCE</vt:lpstr>
      <vt:lpstr>AlphaGo</vt:lpstr>
      <vt:lpstr>AlphaGo Zero</vt:lpstr>
      <vt:lpstr>Alpha Zero</vt:lpstr>
      <vt:lpstr>Development Environment Options</vt:lpstr>
      <vt:lpstr>Game Environments: Gym</vt:lpstr>
      <vt:lpstr>RAY</vt:lpstr>
      <vt:lpstr>Deep Learning</vt:lpstr>
      <vt:lpstr>Custom Environments</vt:lpstr>
      <vt:lpstr>PowerPoint Presentation</vt:lpstr>
      <vt:lpstr>Issues I ran into</vt:lpstr>
      <vt:lpstr>Pong</vt:lpstr>
      <vt:lpstr>Pong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Lukas Steindl</dc:creator>
  <cp:lastModifiedBy>Lukas Steindl</cp:lastModifiedBy>
  <cp:revision>177</cp:revision>
  <dcterms:created xsi:type="dcterms:W3CDTF">2021-05-14T13:33:37Z</dcterms:created>
  <dcterms:modified xsi:type="dcterms:W3CDTF">2021-09-01T15:12:08Z</dcterms:modified>
</cp:coreProperties>
</file>